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Roboto Bold" charset="1" panose="02000000000000000000"/>
      <p:regular r:id="rId43"/>
    </p:embeddedFont>
    <p:embeddedFont>
      <p:font typeface="Roboto" charset="1" panose="02000000000000000000"/>
      <p:regular r:id="rId44"/>
    </p:embeddedFont>
    <p:embeddedFont>
      <p:font typeface="Roboto Bold Italics" charset="1" panose="02000000000000000000"/>
      <p:regular r:id="rId45"/>
    </p:embeddedFont>
    <p:embeddedFont>
      <p:font typeface="Roboto Italics" charset="1" panose="02000000000000000000"/>
      <p:regular r:id="rId46"/>
    </p:embeddedFont>
    <p:embeddedFont>
      <p:font typeface="Arimo Bold Italics" charset="1" panose="020B0704020202090204"/>
      <p:regular r:id="rId47"/>
    </p:embeddedFont>
    <p:embeddedFont>
      <p:font typeface="Arimo Bold" charset="1" panose="020B0704020202020204"/>
      <p:regular r:id="rId48"/>
    </p:embeddedFont>
    <p:embeddedFont>
      <p:font typeface="TT Rounds Condensed Bold" charset="1" panose="02000806030000020003"/>
      <p:regular r:id="rId49"/>
    </p:embeddedFont>
    <p:embeddedFont>
      <p:font typeface="TT Rounds Condensed" charset="1" panose="020005060300000200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0689" y="1401888"/>
            <a:ext cx="18288000" cy="7483224"/>
            <a:chOff x="0" y="0"/>
            <a:chExt cx="6186311" cy="2531362"/>
          </a:xfrm>
        </p:grpSpPr>
        <p:sp>
          <p:nvSpPr>
            <p:cNvPr name="Freeform 3" id="3"/>
            <p:cNvSpPr/>
            <p:nvPr/>
          </p:nvSpPr>
          <p:spPr>
            <a:xfrm flipH="false" flipV="false" rot="0">
              <a:off x="0" y="0"/>
              <a:ext cx="6186311" cy="2531362"/>
            </a:xfrm>
            <a:custGeom>
              <a:avLst/>
              <a:gdLst/>
              <a:ahLst/>
              <a:cxnLst/>
              <a:rect r="r" b="b" t="t" l="l"/>
              <a:pathLst>
                <a:path h="2531362" w="6186311">
                  <a:moveTo>
                    <a:pt x="6061851" y="2531362"/>
                  </a:moveTo>
                  <a:lnTo>
                    <a:pt x="124460" y="2531362"/>
                  </a:lnTo>
                  <a:cubicBezTo>
                    <a:pt x="55880" y="2531362"/>
                    <a:pt x="0" y="2475482"/>
                    <a:pt x="0" y="2406902"/>
                  </a:cubicBezTo>
                  <a:lnTo>
                    <a:pt x="0" y="124460"/>
                  </a:lnTo>
                  <a:cubicBezTo>
                    <a:pt x="0" y="55880"/>
                    <a:pt x="55880" y="0"/>
                    <a:pt x="124460" y="0"/>
                  </a:cubicBezTo>
                  <a:lnTo>
                    <a:pt x="6061851" y="0"/>
                  </a:lnTo>
                  <a:cubicBezTo>
                    <a:pt x="6130431" y="0"/>
                    <a:pt x="6186311" y="55880"/>
                    <a:pt x="6186311" y="124460"/>
                  </a:cubicBezTo>
                  <a:lnTo>
                    <a:pt x="6186311" y="2406902"/>
                  </a:lnTo>
                  <a:cubicBezTo>
                    <a:pt x="6186311" y="2475482"/>
                    <a:pt x="6130431" y="2531362"/>
                    <a:pt x="6061851" y="2531362"/>
                  </a:cubicBezTo>
                  <a:close/>
                </a:path>
              </a:pathLst>
            </a:custGeom>
            <a:solidFill>
              <a:srgbClr val="B8D6F6"/>
            </a:solidFill>
          </p:spPr>
        </p:sp>
      </p:grpSp>
      <p:sp>
        <p:nvSpPr>
          <p:cNvPr name="TextBox 4" id="4"/>
          <p:cNvSpPr txBox="true"/>
          <p:nvPr/>
        </p:nvSpPr>
        <p:spPr>
          <a:xfrm rot="0">
            <a:off x="508762" y="1952408"/>
            <a:ext cx="12110581" cy="3113087"/>
          </a:xfrm>
          <a:prstGeom prst="rect">
            <a:avLst/>
          </a:prstGeom>
        </p:spPr>
        <p:txBody>
          <a:bodyPr anchor="t" rtlCol="false" tIns="0" lIns="0" bIns="0" rIns="0">
            <a:spAutoFit/>
          </a:bodyPr>
          <a:lstStyle/>
          <a:p>
            <a:pPr algn="l">
              <a:lnSpc>
                <a:spcPts val="8112"/>
              </a:lnSpc>
            </a:pPr>
            <a:r>
              <a:rPr lang="en-US" sz="7375" b="true">
                <a:solidFill>
                  <a:srgbClr val="0F3256"/>
                </a:solidFill>
                <a:latin typeface="Roboto Bold"/>
                <a:ea typeface="Roboto Bold"/>
                <a:cs typeface="Roboto Bold"/>
                <a:sym typeface="Roboto Bold"/>
              </a:rPr>
              <a:t>CẢI THIỆN CHẤT LƯỢNG HÌNH ẢNH BẰNG KỸ THUẬT LỌC TRUNG BÌNH</a:t>
            </a:r>
          </a:p>
        </p:txBody>
      </p:sp>
      <p:grpSp>
        <p:nvGrpSpPr>
          <p:cNvPr name="Group 5" id="5"/>
          <p:cNvGrpSpPr/>
          <p:nvPr/>
        </p:nvGrpSpPr>
        <p:grpSpPr>
          <a:xfrm rot="0">
            <a:off x="12482753" y="1401888"/>
            <a:ext cx="5486400" cy="8229600"/>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0178" t="0" r="-10178" b="0"/>
              </a:stretch>
            </a:blipFill>
          </p:spPr>
        </p:sp>
      </p:grpSp>
      <p:sp>
        <p:nvSpPr>
          <p:cNvPr name="TextBox 7" id="7"/>
          <p:cNvSpPr txBox="true"/>
          <p:nvPr/>
        </p:nvSpPr>
        <p:spPr>
          <a:xfrm rot="0">
            <a:off x="363710" y="5368451"/>
            <a:ext cx="10739322" cy="989215"/>
          </a:xfrm>
          <a:prstGeom prst="rect">
            <a:avLst/>
          </a:prstGeom>
        </p:spPr>
        <p:txBody>
          <a:bodyPr anchor="t" rtlCol="false" tIns="0" lIns="0" bIns="0" rIns="0">
            <a:spAutoFit/>
          </a:bodyPr>
          <a:lstStyle/>
          <a:p>
            <a:pPr algn="ctr">
              <a:lnSpc>
                <a:spcPts val="2679"/>
              </a:lnSpc>
            </a:pPr>
            <a:r>
              <a:rPr lang="en-US" sz="1786" spc="89">
                <a:solidFill>
                  <a:srgbClr val="0F3256"/>
                </a:solidFill>
                <a:latin typeface="Roboto"/>
                <a:ea typeface="Roboto"/>
                <a:cs typeface="Roboto"/>
                <a:sym typeface="Roboto"/>
              </a:rPr>
              <a:t>Đồ án này tập trung nghiên cứu kỹ thuật lọc trung bình trong xử lý ảnh số, giúp cải thiện chất lượng hình ảnh bị nhiễu. Nội dung bao gồm giới thiệu về lọc trung bình, phân tích hiệu quả trên các loại nhiễu khác nhau và đánh giá kết quả bằng các chỉ số như PSNR và SSIM.</a:t>
            </a:r>
          </a:p>
        </p:txBody>
      </p:sp>
      <p:sp>
        <p:nvSpPr>
          <p:cNvPr name="TextBox 8" id="8"/>
          <p:cNvSpPr txBox="true"/>
          <p:nvPr/>
        </p:nvSpPr>
        <p:spPr>
          <a:xfrm rot="0">
            <a:off x="508762" y="7557959"/>
            <a:ext cx="7423178" cy="1175835"/>
          </a:xfrm>
          <a:prstGeom prst="rect">
            <a:avLst/>
          </a:prstGeom>
        </p:spPr>
        <p:txBody>
          <a:bodyPr anchor="t" rtlCol="false" tIns="0" lIns="0" bIns="0" rIns="0">
            <a:spAutoFit/>
          </a:bodyPr>
          <a:lstStyle/>
          <a:p>
            <a:pPr algn="l">
              <a:lnSpc>
                <a:spcPts val="2390"/>
              </a:lnSpc>
            </a:pPr>
            <a:r>
              <a:rPr lang="en-US" sz="1707">
                <a:solidFill>
                  <a:srgbClr val="0F3256"/>
                </a:solidFill>
                <a:latin typeface="Roboto"/>
                <a:ea typeface="Roboto"/>
                <a:cs typeface="Roboto"/>
                <a:sym typeface="Roboto"/>
              </a:rPr>
              <a:t>Giáo viên hướng dẫn:</a:t>
            </a:r>
          </a:p>
          <a:p>
            <a:pPr algn="l">
              <a:lnSpc>
                <a:spcPts val="2390"/>
              </a:lnSpc>
            </a:pPr>
            <a:r>
              <a:rPr lang="en-US" sz="1707">
                <a:solidFill>
                  <a:srgbClr val="0F3256"/>
                </a:solidFill>
                <a:latin typeface="Roboto"/>
                <a:ea typeface="Roboto"/>
                <a:cs typeface="Roboto"/>
                <a:sym typeface="Roboto"/>
              </a:rPr>
              <a:t>Nguyễn Mộng Hiền</a:t>
            </a:r>
          </a:p>
          <a:p>
            <a:pPr algn="l">
              <a:lnSpc>
                <a:spcPts val="2390"/>
              </a:lnSpc>
            </a:pPr>
            <a:r>
              <a:rPr lang="en-US" sz="1707">
                <a:solidFill>
                  <a:srgbClr val="0F3256"/>
                </a:solidFill>
                <a:latin typeface="Roboto"/>
                <a:ea typeface="Roboto"/>
                <a:cs typeface="Roboto"/>
                <a:sym typeface="Roboto"/>
              </a:rPr>
              <a:t>Sinh viên thực hiện:</a:t>
            </a:r>
          </a:p>
          <a:p>
            <a:pPr algn="l">
              <a:lnSpc>
                <a:spcPts val="2390"/>
              </a:lnSpc>
              <a:spcBef>
                <a:spcPct val="0"/>
              </a:spcBef>
            </a:pPr>
            <a:r>
              <a:rPr lang="en-US" sz="1707">
                <a:solidFill>
                  <a:srgbClr val="0F3256"/>
                </a:solidFill>
                <a:latin typeface="Roboto"/>
                <a:ea typeface="Roboto"/>
                <a:cs typeface="Roboto"/>
                <a:sym typeface="Roboto"/>
              </a:rPr>
              <a:t>Nguyễn Thanh Hiếu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310861"/>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name="Freeform 4" id="4"/>
          <p:cNvSpPr/>
          <p:nvPr/>
        </p:nvSpPr>
        <p:spPr>
          <a:xfrm flipH="false" flipV="false" rot="0">
            <a:off x="168982" y="1844717"/>
            <a:ext cx="9917197" cy="6495764"/>
          </a:xfrm>
          <a:custGeom>
            <a:avLst/>
            <a:gdLst/>
            <a:ahLst/>
            <a:cxnLst/>
            <a:rect r="r" b="b" t="t" l="l"/>
            <a:pathLst>
              <a:path h="6495764" w="9917197">
                <a:moveTo>
                  <a:pt x="0" y="0"/>
                </a:moveTo>
                <a:lnTo>
                  <a:pt x="9917197" y="0"/>
                </a:lnTo>
                <a:lnTo>
                  <a:pt x="9917197" y="6495764"/>
                </a:lnTo>
                <a:lnTo>
                  <a:pt x="0" y="6495764"/>
                </a:lnTo>
                <a:lnTo>
                  <a:pt x="0" y="0"/>
                </a:lnTo>
                <a:close/>
              </a:path>
            </a:pathLst>
          </a:custGeom>
          <a:blipFill>
            <a:blip r:embed="rId2"/>
            <a:stretch>
              <a:fillRect l="0" t="0" r="0" b="0"/>
            </a:stretch>
          </a:blipFill>
        </p:spPr>
      </p:sp>
      <p:sp>
        <p:nvSpPr>
          <p:cNvPr name="TextBox 5" id="5"/>
          <p:cNvSpPr txBox="true"/>
          <p:nvPr/>
        </p:nvSpPr>
        <p:spPr>
          <a:xfrm rot="0">
            <a:off x="10314270" y="1730417"/>
            <a:ext cx="7973730" cy="6913288"/>
          </a:xfrm>
          <a:prstGeom prst="rect">
            <a:avLst/>
          </a:prstGeom>
        </p:spPr>
        <p:txBody>
          <a:bodyPr anchor="t" rtlCol="false" tIns="0" lIns="0" bIns="0" rIns="0">
            <a:spAutoFit/>
          </a:bodyPr>
          <a:lstStyle/>
          <a:p>
            <a:pPr algn="l">
              <a:lnSpc>
                <a:spcPts val="4258"/>
              </a:lnSpc>
            </a:pPr>
            <a:r>
              <a:rPr lang="en-US" sz="2661">
                <a:solidFill>
                  <a:srgbClr val="0F3256"/>
                </a:solidFill>
                <a:latin typeface="Roboto"/>
                <a:ea typeface="Roboto"/>
                <a:cs typeface="Roboto"/>
                <a:sym typeface="Roboto"/>
              </a:rPr>
              <a:t>Chương trình được triển khai trên Google Colab, nền tảng lập trình trực tuyến hỗ trợ thực thi Python trực tiếp trên trình duyệt mà không cần cài đặt môi trường.</a:t>
            </a:r>
          </a:p>
          <a:p>
            <a:pPr algn="l">
              <a:lnSpc>
                <a:spcPts val="4258"/>
              </a:lnSpc>
            </a:pPr>
            <a:r>
              <a:rPr lang="en-US" b="true" sz="2661" i="true" u="sng">
                <a:solidFill>
                  <a:srgbClr val="0F3256"/>
                </a:solidFill>
                <a:latin typeface="Roboto Bold Italics"/>
                <a:ea typeface="Roboto Bold Italics"/>
                <a:cs typeface="Roboto Bold Italics"/>
                <a:sym typeface="Roboto Bold Italics"/>
              </a:rPr>
              <a:t>Giao diện gồm hai phần chính:</a:t>
            </a:r>
          </a:p>
          <a:p>
            <a:pPr algn="l" marL="574649" indent="-287325" lvl="1">
              <a:lnSpc>
                <a:spcPts val="4258"/>
              </a:lnSpc>
              <a:buFont typeface="Arial"/>
              <a:buChar char="•"/>
            </a:pPr>
            <a:r>
              <a:rPr lang="en-US" b="true" sz="2661" i="true">
                <a:solidFill>
                  <a:srgbClr val="0F3256"/>
                </a:solidFill>
                <a:latin typeface="Roboto Bold Italics"/>
                <a:ea typeface="Roboto Bold Italics"/>
                <a:cs typeface="Roboto Bold Italics"/>
                <a:sym typeface="Roboto Bold Italics"/>
              </a:rPr>
              <a:t>Cột bên trái: </a:t>
            </a:r>
            <a:r>
              <a:rPr lang="en-US" sz="2661">
                <a:solidFill>
                  <a:srgbClr val="0F3256"/>
                </a:solidFill>
                <a:latin typeface="Roboto"/>
                <a:ea typeface="Roboto"/>
                <a:cs typeface="Roboto"/>
                <a:sym typeface="Roboto"/>
              </a:rPr>
              <a:t>Mục lục giúp người dùng dễ dàng truy cập các chức năng như Lọc trung bình, PSNR, SSIM, với mỗi mục tương ứng một phần xử lý độc lập.</a:t>
            </a:r>
          </a:p>
          <a:p>
            <a:pPr algn="l" marL="574649" indent="-287325" lvl="1">
              <a:lnSpc>
                <a:spcPts val="4258"/>
              </a:lnSpc>
              <a:buFont typeface="Arial"/>
              <a:buChar char="•"/>
            </a:pPr>
            <a:r>
              <a:rPr lang="en-US" b="true" sz="2661" i="true">
                <a:solidFill>
                  <a:srgbClr val="0F3256"/>
                </a:solidFill>
                <a:latin typeface="Roboto Bold Italics"/>
                <a:ea typeface="Roboto Bold Italics"/>
                <a:cs typeface="Roboto Bold Italics"/>
                <a:sym typeface="Roboto Bold Italics"/>
              </a:rPr>
              <a:t>Phần hiển thị chính: </a:t>
            </a:r>
            <a:r>
              <a:rPr lang="en-US" sz="2661">
                <a:solidFill>
                  <a:srgbClr val="0F3256"/>
                </a:solidFill>
                <a:latin typeface="Roboto"/>
                <a:ea typeface="Roboto"/>
                <a:cs typeface="Roboto"/>
                <a:sym typeface="Roboto"/>
              </a:rPr>
              <a:t>Chứa nội dung mã lệnh và kết quả xử lý. Mỗi ô mã có nút Run (►), cho phép người dùng thực thi từng đoạn mã một cách dễ dàng.</a:t>
            </a:r>
          </a:p>
        </p:txBody>
      </p:sp>
      <p:sp>
        <p:nvSpPr>
          <p:cNvPr name="TextBox 6" id="6"/>
          <p:cNvSpPr txBox="true"/>
          <p:nvPr/>
        </p:nvSpPr>
        <p:spPr>
          <a:xfrm rot="0">
            <a:off x="8402523" y="339908"/>
            <a:ext cx="2416969" cy="688792"/>
          </a:xfrm>
          <a:prstGeom prst="rect">
            <a:avLst/>
          </a:prstGeom>
        </p:spPr>
        <p:txBody>
          <a:bodyPr anchor="t" rtlCol="false" tIns="0" lIns="0" bIns="0" rIns="0">
            <a:spAutoFit/>
          </a:bodyPr>
          <a:lstStyle/>
          <a:p>
            <a:pPr algn="ctr">
              <a:lnSpc>
                <a:spcPts val="5610"/>
              </a:lnSpc>
              <a:spcBef>
                <a:spcPct val="0"/>
              </a:spcBef>
            </a:pPr>
            <a:r>
              <a:rPr lang="en-US" sz="4007">
                <a:solidFill>
                  <a:srgbClr val="0F3256"/>
                </a:solidFill>
                <a:latin typeface="Roboto"/>
                <a:ea typeface="Roboto"/>
                <a:cs typeface="Roboto"/>
                <a:sym typeface="Roboto"/>
              </a:rPr>
              <a:t>GIAO DIỆN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4436308" y="3279734"/>
            <a:ext cx="13328644" cy="5510485"/>
          </a:xfrm>
          <a:prstGeom prst="rect">
            <a:avLst/>
          </a:prstGeom>
        </p:spPr>
        <p:txBody>
          <a:bodyPr anchor="t" rtlCol="false" tIns="0" lIns="0" bIns="0" rIns="0">
            <a:spAutoFit/>
          </a:bodyPr>
          <a:lstStyle/>
          <a:p>
            <a:pPr algn="just">
              <a:lnSpc>
                <a:spcPts val="2921"/>
              </a:lnSpc>
              <a:spcBef>
                <a:spcPct val="0"/>
              </a:spcBef>
            </a:pPr>
            <a:r>
              <a:rPr lang="en-US" sz="2087">
                <a:solidFill>
                  <a:srgbClr val="000000"/>
                </a:solidFill>
                <a:latin typeface="Roboto"/>
                <a:ea typeface="Roboto"/>
                <a:cs typeface="Roboto"/>
                <a:sym typeface="Roboto"/>
              </a:rPr>
              <a:t>Trong đồ án, thuật toán lọc trung bình được triển khai thủ công mà không sử dụng thư viện xử lý ảnh sẵn có nhằm minh họa rõ nguyên lý hoạt động. Quá trình thực hiện gồm các bước sau:</a:t>
            </a:r>
          </a:p>
          <a:p>
            <a:pPr algn="just">
              <a:lnSpc>
                <a:spcPts val="2921"/>
              </a:lnSpc>
              <a:spcBef>
                <a:spcPct val="0"/>
              </a:spcBef>
            </a:pPr>
            <a:r>
              <a:rPr lang="en-US" sz="2087">
                <a:solidFill>
                  <a:srgbClr val="000000"/>
                </a:solidFill>
                <a:latin typeface="Roboto"/>
                <a:ea typeface="Roboto"/>
                <a:cs typeface="Roboto"/>
                <a:sym typeface="Roboto"/>
              </a:rPr>
              <a:t>🔹</a:t>
            </a:r>
            <a:r>
              <a:rPr lang="en-US" b="true" sz="2087" i="true">
                <a:solidFill>
                  <a:srgbClr val="000000"/>
                </a:solidFill>
                <a:latin typeface="Roboto Bold Italics"/>
                <a:ea typeface="Roboto Bold Italics"/>
                <a:cs typeface="Roboto Bold Italics"/>
                <a:sym typeface="Roboto Bold Italics"/>
              </a:rPr>
              <a:t> Bước 1:</a:t>
            </a:r>
            <a:r>
              <a:rPr lang="en-US" sz="2087">
                <a:solidFill>
                  <a:srgbClr val="000000"/>
                </a:solidFill>
                <a:latin typeface="Roboto"/>
                <a:ea typeface="Roboto"/>
                <a:cs typeface="Roboto"/>
                <a:sym typeface="Roboto"/>
              </a:rPr>
              <a:t> </a:t>
            </a:r>
            <a:r>
              <a:rPr lang="en-US" sz="2087" i="true">
                <a:solidFill>
                  <a:srgbClr val="000000"/>
                </a:solidFill>
                <a:latin typeface="Roboto Italics"/>
                <a:ea typeface="Roboto Italics"/>
                <a:cs typeface="Roboto Italics"/>
                <a:sym typeface="Roboto Italics"/>
              </a:rPr>
              <a:t>Đọc và chuyển đổi ảnh: </a:t>
            </a:r>
            <a:r>
              <a:rPr lang="en-US" sz="2087">
                <a:solidFill>
                  <a:srgbClr val="000000"/>
                </a:solidFill>
                <a:latin typeface="Roboto"/>
                <a:ea typeface="Roboto"/>
                <a:cs typeface="Roboto"/>
                <a:sym typeface="Roboto"/>
              </a:rPr>
              <a:t>Người dùng tải ảnh đầu vào (màu/xám) có nhiễu.Nếu ảnh màu, chương trình tự động chuyển sang ảnh xám để tối ưu xử lý.Ảnh được lưu dưới dạng ma trận 2D chuẩn bị cho các bước tiếp theo.</a:t>
            </a:r>
          </a:p>
          <a:p>
            <a:pPr algn="just">
              <a:lnSpc>
                <a:spcPts val="2921"/>
              </a:lnSpc>
              <a:spcBef>
                <a:spcPct val="0"/>
              </a:spcBef>
            </a:pPr>
            <a:r>
              <a:rPr lang="en-US" sz="2087">
                <a:solidFill>
                  <a:srgbClr val="000000"/>
                </a:solidFill>
                <a:latin typeface="Roboto"/>
                <a:ea typeface="Roboto"/>
                <a:cs typeface="Roboto"/>
                <a:sym typeface="Roboto"/>
              </a:rPr>
              <a:t>🔹 </a:t>
            </a:r>
            <a:r>
              <a:rPr lang="en-US" b="true" sz="2087" i="true">
                <a:solidFill>
                  <a:srgbClr val="000000"/>
                </a:solidFill>
                <a:latin typeface="Roboto Bold Italics"/>
                <a:ea typeface="Roboto Bold Italics"/>
                <a:cs typeface="Roboto Bold Italics"/>
                <a:sym typeface="Roboto Bold Italics"/>
              </a:rPr>
              <a:t>Bước 2:</a:t>
            </a:r>
            <a:r>
              <a:rPr lang="en-US" sz="2087" i="true">
                <a:solidFill>
                  <a:srgbClr val="000000"/>
                </a:solidFill>
                <a:latin typeface="Roboto Italics"/>
                <a:ea typeface="Roboto Italics"/>
                <a:cs typeface="Roboto Italics"/>
                <a:sym typeface="Roboto Italics"/>
              </a:rPr>
              <a:t> Xây dựng hàm lọc trung bình &amp; Padding:</a:t>
            </a:r>
            <a:r>
              <a:rPr lang="en-US" sz="2087">
                <a:solidFill>
                  <a:srgbClr val="000000"/>
                </a:solidFill>
                <a:latin typeface="Roboto"/>
                <a:ea typeface="Roboto"/>
                <a:cs typeface="Roboto"/>
                <a:sym typeface="Roboto"/>
              </a:rPr>
              <a:t> Hàm lọc trung bình quét từng điểm ảnh trong ma trận.Ảnh được mở rộng (padding) để xử lý vùng biên, tránh mất thông tin.Padding thường có giá trị 0 để giữ ổn định dữ liệu.</a:t>
            </a:r>
          </a:p>
          <a:p>
            <a:pPr algn="just">
              <a:lnSpc>
                <a:spcPts val="2921"/>
              </a:lnSpc>
              <a:spcBef>
                <a:spcPct val="0"/>
              </a:spcBef>
            </a:pPr>
            <a:r>
              <a:rPr lang="en-US" sz="2087">
                <a:solidFill>
                  <a:srgbClr val="000000"/>
                </a:solidFill>
                <a:latin typeface="Roboto"/>
                <a:ea typeface="Roboto"/>
                <a:cs typeface="Roboto"/>
                <a:sym typeface="Roboto"/>
              </a:rPr>
              <a:t>🔹 </a:t>
            </a:r>
            <a:r>
              <a:rPr lang="en-US" b="true" sz="2087" i="true">
                <a:solidFill>
                  <a:srgbClr val="000000"/>
                </a:solidFill>
                <a:latin typeface="Roboto Bold Italics"/>
                <a:ea typeface="Roboto Bold Italics"/>
                <a:cs typeface="Roboto Bold Italics"/>
                <a:sym typeface="Roboto Bold Italics"/>
              </a:rPr>
              <a:t>Bước 3: </a:t>
            </a:r>
            <a:r>
              <a:rPr lang="en-US" sz="2087" i="true">
                <a:solidFill>
                  <a:srgbClr val="000000"/>
                </a:solidFill>
                <a:latin typeface="Roboto Italics"/>
                <a:ea typeface="Roboto Italics"/>
                <a:cs typeface="Roboto Italics"/>
                <a:sym typeface="Roboto Italics"/>
              </a:rPr>
              <a:t>Chọn kích thước mặt nạ &amp; áp dụng lọc:</a:t>
            </a:r>
            <a:r>
              <a:rPr lang="en-US" sz="2087">
                <a:solidFill>
                  <a:srgbClr val="000000"/>
                </a:solidFill>
                <a:latin typeface="Roboto"/>
                <a:ea typeface="Roboto"/>
                <a:cs typeface="Roboto"/>
                <a:sym typeface="Roboto"/>
              </a:rPr>
              <a:t> Người dùng chọn mặt nạ 3×3, 5×5 hoặc 7×7.Bộ lọc quét ảnh, thay mỗi điểm ảnh trung tâm bằng giá trị trung bình vùng lân cận.Mặt nạ nhỏ giữ chi tiết tốt hơn nhưng giảm nhiễu ít, mặt nạ lớn làm mịn tốt nhưng mất chi tiết nhỏ.</a:t>
            </a:r>
          </a:p>
          <a:p>
            <a:pPr algn="just">
              <a:lnSpc>
                <a:spcPts val="2921"/>
              </a:lnSpc>
              <a:spcBef>
                <a:spcPct val="0"/>
              </a:spcBef>
            </a:pPr>
            <a:r>
              <a:rPr lang="en-US" sz="2087">
                <a:solidFill>
                  <a:srgbClr val="000000"/>
                </a:solidFill>
                <a:latin typeface="Roboto"/>
                <a:ea typeface="Roboto"/>
                <a:cs typeface="Roboto"/>
                <a:sym typeface="Roboto"/>
              </a:rPr>
              <a:t>🔹</a:t>
            </a:r>
            <a:r>
              <a:rPr lang="en-US" b="true" sz="2087" i="true">
                <a:solidFill>
                  <a:srgbClr val="000000"/>
                </a:solidFill>
                <a:latin typeface="Roboto Bold Italics"/>
                <a:ea typeface="Roboto Bold Italics"/>
                <a:cs typeface="Roboto Bold Italics"/>
                <a:sym typeface="Roboto Bold Italics"/>
              </a:rPr>
              <a:t> Bước 4:</a:t>
            </a:r>
            <a:r>
              <a:rPr lang="en-US" sz="2087">
                <a:solidFill>
                  <a:srgbClr val="000000"/>
                </a:solidFill>
                <a:latin typeface="Roboto"/>
                <a:ea typeface="Roboto"/>
                <a:cs typeface="Roboto"/>
                <a:sym typeface="Roboto"/>
              </a:rPr>
              <a:t> </a:t>
            </a:r>
            <a:r>
              <a:rPr lang="en-US" sz="2087" i="true">
                <a:solidFill>
                  <a:srgbClr val="000000"/>
                </a:solidFill>
                <a:latin typeface="Roboto Italics"/>
                <a:ea typeface="Roboto Italics"/>
                <a:cs typeface="Roboto Italics"/>
                <a:sym typeface="Roboto Italics"/>
              </a:rPr>
              <a:t>Hiển thị kết quả:</a:t>
            </a:r>
            <a:r>
              <a:rPr lang="en-US" sz="2087">
                <a:solidFill>
                  <a:srgbClr val="000000"/>
                </a:solidFill>
                <a:latin typeface="Roboto"/>
                <a:ea typeface="Roboto"/>
                <a:cs typeface="Roboto"/>
                <a:sym typeface="Roboto"/>
              </a:rPr>
              <a:t> Ảnh gốc và ảnh sau lọc được hiển thị song song bằng Matplotlib, giúp so sánh trực quan.</a:t>
            </a:r>
          </a:p>
          <a:p>
            <a:pPr algn="just">
              <a:lnSpc>
                <a:spcPts val="2921"/>
              </a:lnSpc>
              <a:spcBef>
                <a:spcPct val="0"/>
              </a:spcBef>
            </a:pPr>
            <a:r>
              <a:rPr lang="en-US" sz="2087">
                <a:solidFill>
                  <a:srgbClr val="000000"/>
                </a:solidFill>
                <a:latin typeface="Roboto"/>
                <a:ea typeface="Roboto"/>
                <a:cs typeface="Roboto"/>
                <a:sym typeface="Roboto"/>
              </a:rPr>
              <a:t>🔹 </a:t>
            </a:r>
            <a:r>
              <a:rPr lang="en-US" b="true" sz="2087" i="true">
                <a:solidFill>
                  <a:srgbClr val="000000"/>
                </a:solidFill>
                <a:latin typeface="Roboto Bold Italics"/>
                <a:ea typeface="Roboto Bold Italics"/>
                <a:cs typeface="Roboto Bold Italics"/>
                <a:sym typeface="Roboto Bold Italics"/>
              </a:rPr>
              <a:t>Bước 5:</a:t>
            </a:r>
            <a:r>
              <a:rPr lang="en-US" sz="2087" i="true">
                <a:solidFill>
                  <a:srgbClr val="000000"/>
                </a:solidFill>
                <a:latin typeface="Roboto Italics"/>
                <a:ea typeface="Roboto Italics"/>
                <a:cs typeface="Roboto Italics"/>
                <a:sym typeface="Roboto Italics"/>
              </a:rPr>
              <a:t> Lưu kết quả</a:t>
            </a:r>
            <a:r>
              <a:rPr lang="en-US" sz="2087">
                <a:solidFill>
                  <a:srgbClr val="000000"/>
                </a:solidFill>
                <a:latin typeface="Roboto"/>
                <a:ea typeface="Roboto"/>
                <a:cs typeface="Roboto"/>
                <a:sym typeface="Roboto"/>
              </a:rPr>
              <a:t>: Ảnh lọc được lưu lại, tên tệp chứa thông tin kích thước mặt nạ để dễ phân tích.Người dùng có thể tải ảnh kết quả về máy.</a:t>
            </a:r>
          </a:p>
        </p:txBody>
      </p:sp>
      <p:sp>
        <p:nvSpPr>
          <p:cNvPr name="Freeform 3" id="3"/>
          <p:cNvSpPr/>
          <p:nvPr/>
        </p:nvSpPr>
        <p:spPr>
          <a:xfrm flipH="false" flipV="false" rot="0">
            <a:off x="0" y="363366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82616" y="1859098"/>
            <a:ext cx="1072276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oboto"/>
                <a:ea typeface="Roboto"/>
                <a:cs typeface="Roboto"/>
                <a:sym typeface="Roboto"/>
              </a:rPr>
              <a:t>LỌC TRUNG BÌNH HOẠT ĐỘNG NHƯ THẾ NÀO?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310861"/>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name="Freeform 4" id="4"/>
          <p:cNvSpPr/>
          <p:nvPr/>
        </p:nvSpPr>
        <p:spPr>
          <a:xfrm flipH="false" flipV="false" rot="0">
            <a:off x="0" y="2099202"/>
            <a:ext cx="18288000" cy="7518428"/>
          </a:xfrm>
          <a:custGeom>
            <a:avLst/>
            <a:gdLst/>
            <a:ahLst/>
            <a:cxnLst/>
            <a:rect r="r" b="b" t="t" l="l"/>
            <a:pathLst>
              <a:path h="7518428" w="18288000">
                <a:moveTo>
                  <a:pt x="0" y="0"/>
                </a:moveTo>
                <a:lnTo>
                  <a:pt x="18288000" y="0"/>
                </a:lnTo>
                <a:lnTo>
                  <a:pt x="18288000" y="7518427"/>
                </a:lnTo>
                <a:lnTo>
                  <a:pt x="0" y="7518427"/>
                </a:lnTo>
                <a:lnTo>
                  <a:pt x="0" y="0"/>
                </a:lnTo>
                <a:close/>
              </a:path>
            </a:pathLst>
          </a:custGeom>
          <a:blipFill>
            <a:blip r:embed="rId2"/>
            <a:stretch>
              <a:fillRect l="0" t="-8809" r="0" b="-2307"/>
            </a:stretch>
          </a:blipFill>
        </p:spPr>
      </p:sp>
      <p:sp>
        <p:nvSpPr>
          <p:cNvPr name="Freeform 5" id="5"/>
          <p:cNvSpPr/>
          <p:nvPr/>
        </p:nvSpPr>
        <p:spPr>
          <a:xfrm flipH="false" flipV="false" rot="0">
            <a:off x="3682055" y="4167725"/>
            <a:ext cx="2607361" cy="2607361"/>
          </a:xfrm>
          <a:custGeom>
            <a:avLst/>
            <a:gdLst/>
            <a:ahLst/>
            <a:cxnLst/>
            <a:rect r="r" b="b" t="t" l="l"/>
            <a:pathLst>
              <a:path h="2607361" w="2607361">
                <a:moveTo>
                  <a:pt x="0" y="0"/>
                </a:moveTo>
                <a:lnTo>
                  <a:pt x="2607361" y="0"/>
                </a:lnTo>
                <a:lnTo>
                  <a:pt x="2607361" y="2607361"/>
                </a:lnTo>
                <a:lnTo>
                  <a:pt x="0" y="26073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233938" y="952500"/>
            <a:ext cx="1086743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F3256"/>
                </a:solidFill>
                <a:latin typeface="Roboto Bold"/>
                <a:ea typeface="Roboto Bold"/>
                <a:cs typeface="Roboto Bold"/>
                <a:sym typeface="Roboto Bold"/>
              </a:rPr>
              <a:t>CHỈ SỐ PSNR (PEAK SIGNAL-TO-NOISE RATIO)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310861"/>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grpSp>
        <p:nvGrpSpPr>
          <p:cNvPr name="Group 4" id="4"/>
          <p:cNvGrpSpPr/>
          <p:nvPr/>
        </p:nvGrpSpPr>
        <p:grpSpPr>
          <a:xfrm rot="0">
            <a:off x="16441939" y="1028700"/>
            <a:ext cx="817361" cy="816339"/>
            <a:chOff x="0" y="0"/>
            <a:chExt cx="1089815" cy="1088453"/>
          </a:xfrm>
        </p:grpSpPr>
        <p:sp>
          <p:nvSpPr>
            <p:cNvPr name="Freeform 5" id="5"/>
            <p:cNvSpPr/>
            <p:nvPr/>
          </p:nvSpPr>
          <p:spPr>
            <a:xfrm flipH="false" flipV="false" rot="0">
              <a:off x="0" y="0"/>
              <a:ext cx="1089815" cy="1088453"/>
            </a:xfrm>
            <a:custGeom>
              <a:avLst/>
              <a:gdLst/>
              <a:ahLst/>
              <a:cxnLst/>
              <a:rect r="r" b="b" t="t" l="l"/>
              <a:pathLst>
                <a:path h="1088453" w="1089815">
                  <a:moveTo>
                    <a:pt x="0" y="0"/>
                  </a:moveTo>
                  <a:lnTo>
                    <a:pt x="1089815" y="0"/>
                  </a:lnTo>
                  <a:lnTo>
                    <a:pt x="1089815" y="1088453"/>
                  </a:lnTo>
                  <a:lnTo>
                    <a:pt x="0" y="1088453"/>
                  </a:lnTo>
                  <a:lnTo>
                    <a:pt x="0" y="0"/>
                  </a:lnTo>
                  <a:close/>
                </a:path>
              </a:pathLst>
            </a:custGeom>
            <a:blipFill>
              <a:blip r:embed="rId2"/>
              <a:stretch>
                <a:fillRect l="0" t="0" r="0" b="0"/>
              </a:stretch>
            </a:blipFill>
          </p:spPr>
        </p:sp>
        <p:sp>
          <p:nvSpPr>
            <p:cNvPr name="TextBox 6" id="6"/>
            <p:cNvSpPr txBox="true"/>
            <p:nvPr/>
          </p:nvSpPr>
          <p:spPr>
            <a:xfrm rot="0">
              <a:off x="179935" y="307654"/>
              <a:ext cx="729946" cy="455295"/>
            </a:xfrm>
            <a:prstGeom prst="rect">
              <a:avLst/>
            </a:prstGeom>
          </p:spPr>
          <p:txBody>
            <a:bodyPr anchor="t" rtlCol="false" tIns="0" lIns="0" bIns="0" rIns="0">
              <a:spAutoFit/>
            </a:bodyPr>
            <a:lstStyle/>
            <a:p>
              <a:pPr algn="ctr" marL="0" indent="0" lvl="0">
                <a:lnSpc>
                  <a:spcPts val="2730"/>
                </a:lnSpc>
              </a:pPr>
              <a:r>
                <a:rPr lang="en-US" sz="2100" spc="-63">
                  <a:solidFill>
                    <a:srgbClr val="0F3256"/>
                  </a:solidFill>
                  <a:latin typeface="Roboto"/>
                  <a:ea typeface="Roboto"/>
                  <a:cs typeface="Roboto"/>
                  <a:sym typeface="Roboto"/>
                </a:rPr>
                <a:t>13</a:t>
              </a:r>
            </a:p>
          </p:txBody>
        </p:sp>
      </p:grpSp>
      <p:sp>
        <p:nvSpPr>
          <p:cNvPr name="Freeform 7" id="7"/>
          <p:cNvSpPr/>
          <p:nvPr/>
        </p:nvSpPr>
        <p:spPr>
          <a:xfrm flipH="false" flipV="false" rot="0">
            <a:off x="0" y="1028700"/>
            <a:ext cx="18288000" cy="8542501"/>
          </a:xfrm>
          <a:custGeom>
            <a:avLst/>
            <a:gdLst/>
            <a:ahLst/>
            <a:cxnLst/>
            <a:rect r="r" b="b" t="t" l="l"/>
            <a:pathLst>
              <a:path h="8542501" w="18288000">
                <a:moveTo>
                  <a:pt x="0" y="0"/>
                </a:moveTo>
                <a:lnTo>
                  <a:pt x="18288000" y="0"/>
                </a:lnTo>
                <a:lnTo>
                  <a:pt x="18288000" y="8542501"/>
                </a:lnTo>
                <a:lnTo>
                  <a:pt x="0" y="8542501"/>
                </a:lnTo>
                <a:lnTo>
                  <a:pt x="0" y="0"/>
                </a:lnTo>
                <a:close/>
              </a:path>
            </a:pathLst>
          </a:custGeom>
          <a:blipFill>
            <a:blip r:embed="rId3"/>
            <a:stretch>
              <a:fillRect l="0" t="0" r="0" b="0"/>
            </a:stretch>
          </a:blipFill>
        </p:spPr>
      </p:sp>
      <p:sp>
        <p:nvSpPr>
          <p:cNvPr name="TextBox 8" id="8"/>
          <p:cNvSpPr txBox="true"/>
          <p:nvPr/>
        </p:nvSpPr>
        <p:spPr>
          <a:xfrm rot="0">
            <a:off x="3188524" y="384175"/>
            <a:ext cx="11259145" cy="644525"/>
          </a:xfrm>
          <a:prstGeom prst="rect">
            <a:avLst/>
          </a:prstGeom>
        </p:spPr>
        <p:txBody>
          <a:bodyPr anchor="t" rtlCol="false" tIns="0" lIns="0" bIns="0" rIns="0">
            <a:spAutoFit/>
          </a:bodyPr>
          <a:lstStyle/>
          <a:p>
            <a:pPr algn="ctr">
              <a:lnSpc>
                <a:spcPts val="5199"/>
              </a:lnSpc>
              <a:spcBef>
                <a:spcPct val="0"/>
              </a:spcBef>
            </a:pPr>
            <a:r>
              <a:rPr lang="en-US" b="true" sz="3999">
                <a:solidFill>
                  <a:srgbClr val="0F3256"/>
                </a:solidFill>
                <a:latin typeface="Roboto Bold"/>
                <a:ea typeface="Roboto Bold"/>
                <a:cs typeface="Roboto Bold"/>
                <a:sym typeface="Roboto Bold"/>
              </a:rPr>
              <a:t>CHỈ SỐ SSIM (STRUCTURAL SIMILARITY INDEX)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985561" y="0"/>
            <a:ext cx="9525" cy="10511046"/>
          </a:xfrm>
          <a:prstGeom prst="rect">
            <a:avLst/>
          </a:prstGeom>
          <a:solidFill>
            <a:srgbClr val="000000">
              <a:alpha val="19608"/>
            </a:srgbClr>
          </a:solidFill>
        </p:spPr>
      </p:sp>
      <p:grpSp>
        <p:nvGrpSpPr>
          <p:cNvPr name="Group 3" id="3"/>
          <p:cNvGrpSpPr/>
          <p:nvPr/>
        </p:nvGrpSpPr>
        <p:grpSpPr>
          <a:xfrm rot="0">
            <a:off x="1437381" y="7580959"/>
            <a:ext cx="1054517" cy="1053199"/>
            <a:chOff x="0" y="0"/>
            <a:chExt cx="1406023" cy="1404265"/>
          </a:xfrm>
        </p:grpSpPr>
        <p:sp>
          <p:nvSpPr>
            <p:cNvPr name="Freeform 4" id="4"/>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5" id="5"/>
            <p:cNvGrpSpPr/>
            <p:nvPr/>
          </p:nvGrpSpPr>
          <p:grpSpPr>
            <a:xfrm rot="0">
              <a:off x="238094" y="237215"/>
              <a:ext cx="929835" cy="92983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8D6F6"/>
              </a:solidFill>
            </p:spPr>
          </p:sp>
        </p:grpSp>
      </p:grpSp>
      <p:grpSp>
        <p:nvGrpSpPr>
          <p:cNvPr name="Group 7" id="7"/>
          <p:cNvGrpSpPr/>
          <p:nvPr/>
        </p:nvGrpSpPr>
        <p:grpSpPr>
          <a:xfrm rot="0">
            <a:off x="10522250" y="7502916"/>
            <a:ext cx="1054517" cy="1053199"/>
            <a:chOff x="0" y="0"/>
            <a:chExt cx="1406023" cy="1404265"/>
          </a:xfrm>
        </p:grpSpPr>
        <p:sp>
          <p:nvSpPr>
            <p:cNvPr name="Freeform 8" id="8"/>
            <p:cNvSpPr/>
            <p:nvPr/>
          </p:nvSpPr>
          <p:spPr>
            <a:xfrm flipH="false" flipV="false" rot="0">
              <a:off x="0" y="0"/>
              <a:ext cx="1406023" cy="1404265"/>
            </a:xfrm>
            <a:custGeom>
              <a:avLst/>
              <a:gdLst/>
              <a:ahLst/>
              <a:cxnLst/>
              <a:rect r="r" b="b" t="t" l="l"/>
              <a:pathLst>
                <a:path h="1404265" w="1406023">
                  <a:moveTo>
                    <a:pt x="0" y="0"/>
                  </a:moveTo>
                  <a:lnTo>
                    <a:pt x="1406023" y="0"/>
                  </a:lnTo>
                  <a:lnTo>
                    <a:pt x="1406023" y="1404265"/>
                  </a:lnTo>
                  <a:lnTo>
                    <a:pt x="0" y="1404265"/>
                  </a:lnTo>
                  <a:lnTo>
                    <a:pt x="0" y="0"/>
                  </a:lnTo>
                  <a:close/>
                </a:path>
              </a:pathLst>
            </a:custGeom>
            <a:blipFill>
              <a:blip r:embed="rId2"/>
              <a:stretch>
                <a:fillRect l="0" t="0" r="0" b="0"/>
              </a:stretch>
            </a:blipFill>
          </p:spPr>
        </p:sp>
        <p:grpSp>
          <p:nvGrpSpPr>
            <p:cNvPr name="Group 9" id="9"/>
            <p:cNvGrpSpPr/>
            <p:nvPr/>
          </p:nvGrpSpPr>
          <p:grpSpPr>
            <a:xfrm rot="0">
              <a:off x="238094" y="237215"/>
              <a:ext cx="929835" cy="92983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8D6F6"/>
              </a:solidFill>
            </p:spPr>
          </p:sp>
        </p:grpSp>
      </p:grpSp>
      <p:sp>
        <p:nvSpPr>
          <p:cNvPr name="Freeform 11" id="11"/>
          <p:cNvSpPr/>
          <p:nvPr/>
        </p:nvSpPr>
        <p:spPr>
          <a:xfrm flipH="false" flipV="false" rot="0">
            <a:off x="9399635" y="2946582"/>
            <a:ext cx="8888365" cy="4365833"/>
          </a:xfrm>
          <a:custGeom>
            <a:avLst/>
            <a:gdLst/>
            <a:ahLst/>
            <a:cxnLst/>
            <a:rect r="r" b="b" t="t" l="l"/>
            <a:pathLst>
              <a:path h="4365833" w="8888365">
                <a:moveTo>
                  <a:pt x="0" y="0"/>
                </a:moveTo>
                <a:lnTo>
                  <a:pt x="8888365" y="0"/>
                </a:lnTo>
                <a:lnTo>
                  <a:pt x="8888365" y="4365834"/>
                </a:lnTo>
                <a:lnTo>
                  <a:pt x="0" y="4365834"/>
                </a:lnTo>
                <a:lnTo>
                  <a:pt x="0" y="0"/>
                </a:lnTo>
                <a:close/>
              </a:path>
            </a:pathLst>
          </a:custGeom>
          <a:blipFill>
            <a:blip r:embed="rId3"/>
            <a:stretch>
              <a:fillRect l="-2076" t="0" r="-2076" b="-2311"/>
            </a:stretch>
          </a:blipFill>
        </p:spPr>
      </p:sp>
      <p:sp>
        <p:nvSpPr>
          <p:cNvPr name="Freeform 12" id="12"/>
          <p:cNvSpPr/>
          <p:nvPr/>
        </p:nvSpPr>
        <p:spPr>
          <a:xfrm flipH="false" flipV="false" rot="0">
            <a:off x="95641" y="2987971"/>
            <a:ext cx="9048359" cy="4365833"/>
          </a:xfrm>
          <a:custGeom>
            <a:avLst/>
            <a:gdLst/>
            <a:ahLst/>
            <a:cxnLst/>
            <a:rect r="r" b="b" t="t" l="l"/>
            <a:pathLst>
              <a:path h="4365833" w="9048359">
                <a:moveTo>
                  <a:pt x="0" y="0"/>
                </a:moveTo>
                <a:lnTo>
                  <a:pt x="9048359" y="0"/>
                </a:lnTo>
                <a:lnTo>
                  <a:pt x="9048359" y="4365833"/>
                </a:lnTo>
                <a:lnTo>
                  <a:pt x="0" y="4365833"/>
                </a:lnTo>
                <a:lnTo>
                  <a:pt x="0" y="0"/>
                </a:lnTo>
                <a:close/>
              </a:path>
            </a:pathLst>
          </a:custGeom>
          <a:blipFill>
            <a:blip r:embed="rId3"/>
            <a:stretch>
              <a:fillRect l="0" t="0" r="0" b="0"/>
            </a:stretch>
          </a:blipFill>
        </p:spPr>
      </p:sp>
      <p:sp>
        <p:nvSpPr>
          <p:cNvPr name="TextBox 13" id="13"/>
          <p:cNvSpPr txBox="true"/>
          <p:nvPr/>
        </p:nvSpPr>
        <p:spPr>
          <a:xfrm rot="0">
            <a:off x="2776040" y="1636866"/>
            <a:ext cx="12526762" cy="1123950"/>
          </a:xfrm>
          <a:prstGeom prst="rect">
            <a:avLst/>
          </a:prstGeom>
        </p:spPr>
        <p:txBody>
          <a:bodyPr anchor="t" rtlCol="false" tIns="0" lIns="0" bIns="0" rIns="0">
            <a:spAutoFit/>
          </a:bodyPr>
          <a:lstStyle/>
          <a:p>
            <a:pPr algn="ctr">
              <a:lnSpc>
                <a:spcPts val="2925"/>
              </a:lnSpc>
              <a:spcBef>
                <a:spcPct val="0"/>
              </a:spcBef>
            </a:pPr>
            <a:r>
              <a:rPr lang="en-US" b="true" sz="2250">
                <a:solidFill>
                  <a:srgbClr val="000000"/>
                </a:solidFill>
                <a:latin typeface="Roboto Bold"/>
                <a:ea typeface="Roboto Bold"/>
                <a:cs typeface="Roboto Bold"/>
                <a:sym typeface="Roboto Bold"/>
              </a:rPr>
              <a:t>Ảnh chân dung được thêm nhiễu Gaussian (độ lệch chuẩn std = 12 và 24), mô phỏng nhiễu do quá trình chụp ảnh hoặc truyền tải dữ liệu. Ảnh gốc không nhiễu được dùng làm tham chiếu để đánh giá mức độ cải thiện sau xử lý.</a:t>
            </a:r>
          </a:p>
        </p:txBody>
      </p:sp>
      <p:sp>
        <p:nvSpPr>
          <p:cNvPr name="TextBox 14" id="14"/>
          <p:cNvSpPr txBox="true"/>
          <p:nvPr/>
        </p:nvSpPr>
        <p:spPr>
          <a:xfrm rot="0">
            <a:off x="4523381" y="584273"/>
            <a:ext cx="9032081" cy="644525"/>
          </a:xfrm>
          <a:prstGeom prst="rect">
            <a:avLst/>
          </a:prstGeom>
        </p:spPr>
        <p:txBody>
          <a:bodyPr anchor="t" rtlCol="false" tIns="0" lIns="0" bIns="0" rIns="0">
            <a:spAutoFit/>
          </a:bodyPr>
          <a:lstStyle/>
          <a:p>
            <a:pPr algn="ctr">
              <a:lnSpc>
                <a:spcPts val="5199"/>
              </a:lnSpc>
              <a:spcBef>
                <a:spcPct val="0"/>
              </a:spcBef>
            </a:pPr>
            <a:r>
              <a:rPr lang="en-US" b="true" sz="3999">
                <a:solidFill>
                  <a:srgbClr val="000000"/>
                </a:solidFill>
                <a:latin typeface="Roboto Bold"/>
                <a:ea typeface="Roboto Bold"/>
                <a:cs typeface="Roboto Bold"/>
                <a:sym typeface="Roboto Bold"/>
              </a:rPr>
              <a:t>ẢNH CHÂN DUNG BỊ NHIỄU GAUSSIAN </a:t>
            </a:r>
          </a:p>
        </p:txBody>
      </p:sp>
      <p:sp>
        <p:nvSpPr>
          <p:cNvPr name="TextBox 15" id="15"/>
          <p:cNvSpPr txBox="true"/>
          <p:nvPr/>
        </p:nvSpPr>
        <p:spPr>
          <a:xfrm rot="0">
            <a:off x="2672909" y="7898008"/>
            <a:ext cx="5928479" cy="381000"/>
          </a:xfrm>
          <a:prstGeom prst="rect">
            <a:avLst/>
          </a:prstGeom>
        </p:spPr>
        <p:txBody>
          <a:bodyPr anchor="t" rtlCol="false" tIns="0" lIns="0" bIns="0" rIns="0">
            <a:spAutoFit/>
          </a:bodyPr>
          <a:lstStyle/>
          <a:p>
            <a:pPr algn="ctr">
              <a:lnSpc>
                <a:spcPts val="2925"/>
              </a:lnSpc>
              <a:spcBef>
                <a:spcPct val="0"/>
              </a:spcBef>
            </a:pPr>
            <a:r>
              <a:rPr lang="en-US" sz="2250" i="true">
                <a:solidFill>
                  <a:srgbClr val="000000"/>
                </a:solidFill>
                <a:latin typeface="Roboto Italics"/>
                <a:ea typeface="Roboto Italics"/>
                <a:cs typeface="Roboto Italics"/>
                <a:sym typeface="Roboto Italics"/>
              </a:rPr>
              <a:t>Ảnh chân dung bị nhiễu Gaussian nhẹ (std = 12)</a:t>
            </a:r>
          </a:p>
        </p:txBody>
      </p:sp>
      <p:sp>
        <p:nvSpPr>
          <p:cNvPr name="TextBox 16" id="16"/>
          <p:cNvSpPr txBox="true"/>
          <p:nvPr/>
        </p:nvSpPr>
        <p:spPr>
          <a:xfrm rot="0">
            <a:off x="11757742" y="7819965"/>
            <a:ext cx="6089809" cy="381000"/>
          </a:xfrm>
          <a:prstGeom prst="rect">
            <a:avLst/>
          </a:prstGeom>
        </p:spPr>
        <p:txBody>
          <a:bodyPr anchor="t" rtlCol="false" tIns="0" lIns="0" bIns="0" rIns="0">
            <a:spAutoFit/>
          </a:bodyPr>
          <a:lstStyle/>
          <a:p>
            <a:pPr algn="ctr">
              <a:lnSpc>
                <a:spcPts val="2925"/>
              </a:lnSpc>
              <a:spcBef>
                <a:spcPct val="0"/>
              </a:spcBef>
            </a:pPr>
            <a:r>
              <a:rPr lang="en-US" sz="2250" i="true">
                <a:solidFill>
                  <a:srgbClr val="000000"/>
                </a:solidFill>
                <a:latin typeface="Roboto Italics"/>
                <a:ea typeface="Roboto Italics"/>
                <a:cs typeface="Roboto Italics"/>
                <a:sym typeface="Roboto Italics"/>
              </a:rPr>
              <a:t>Ảnh chân dung bị nhiễu Gaussian nặng (std = 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6557" y="0"/>
            <a:ext cx="18241443" cy="10287000"/>
          </a:xfrm>
          <a:custGeom>
            <a:avLst/>
            <a:gdLst/>
            <a:ahLst/>
            <a:cxnLst/>
            <a:rect r="r" b="b" t="t" l="l"/>
            <a:pathLst>
              <a:path h="10287000" w="18241443">
                <a:moveTo>
                  <a:pt x="0" y="0"/>
                </a:moveTo>
                <a:lnTo>
                  <a:pt x="18241443" y="0"/>
                </a:lnTo>
                <a:lnTo>
                  <a:pt x="18241443" y="10287000"/>
                </a:lnTo>
                <a:lnTo>
                  <a:pt x="0" y="10287000"/>
                </a:lnTo>
                <a:lnTo>
                  <a:pt x="0" y="0"/>
                </a:lnTo>
                <a:close/>
              </a:path>
            </a:pathLst>
          </a:custGeom>
          <a:blipFill>
            <a:blip r:embed="rId2"/>
            <a:stretch>
              <a:fillRect l="-235" t="-1305" r="-7679" b="-13590"/>
            </a:stretch>
          </a:blipFill>
          <a:ln w="38100" cap="rnd">
            <a:solidFill>
              <a:srgbClr val="000000"/>
            </a:solidFill>
            <a:prstDash val="solid"/>
            <a:round/>
          </a:ln>
        </p:spPr>
      </p:sp>
      <p:sp>
        <p:nvSpPr>
          <p:cNvPr name="Freeform 3" id="3"/>
          <p:cNvSpPr/>
          <p:nvPr/>
        </p:nvSpPr>
        <p:spPr>
          <a:xfrm flipH="false" flipV="false" rot="0">
            <a:off x="502739" y="2617260"/>
            <a:ext cx="8133817" cy="4138080"/>
          </a:xfrm>
          <a:custGeom>
            <a:avLst/>
            <a:gdLst/>
            <a:ahLst/>
            <a:cxnLst/>
            <a:rect r="r" b="b" t="t" l="l"/>
            <a:pathLst>
              <a:path h="4138080" w="8133817">
                <a:moveTo>
                  <a:pt x="0" y="0"/>
                </a:moveTo>
                <a:lnTo>
                  <a:pt x="8133818" y="0"/>
                </a:lnTo>
                <a:lnTo>
                  <a:pt x="8133818" y="4138080"/>
                </a:lnTo>
                <a:lnTo>
                  <a:pt x="0" y="4138080"/>
                </a:lnTo>
                <a:lnTo>
                  <a:pt x="0" y="0"/>
                </a:lnTo>
                <a:close/>
              </a:path>
            </a:pathLst>
          </a:custGeom>
          <a:blipFill>
            <a:blip r:embed="rId3"/>
            <a:stretch>
              <a:fillRect l="0" t="0" r="0" b="0"/>
            </a:stretch>
          </a:blipFill>
        </p:spPr>
      </p:sp>
      <p:sp>
        <p:nvSpPr>
          <p:cNvPr name="Freeform 4" id="4"/>
          <p:cNvSpPr/>
          <p:nvPr/>
        </p:nvSpPr>
        <p:spPr>
          <a:xfrm flipH="false" flipV="false" rot="0">
            <a:off x="9237113" y="2617260"/>
            <a:ext cx="8619760" cy="4191358"/>
          </a:xfrm>
          <a:custGeom>
            <a:avLst/>
            <a:gdLst/>
            <a:ahLst/>
            <a:cxnLst/>
            <a:rect r="r" b="b" t="t" l="l"/>
            <a:pathLst>
              <a:path h="4191358" w="8619760">
                <a:moveTo>
                  <a:pt x="0" y="0"/>
                </a:moveTo>
                <a:lnTo>
                  <a:pt x="8619760" y="0"/>
                </a:lnTo>
                <a:lnTo>
                  <a:pt x="8619760" y="4191359"/>
                </a:lnTo>
                <a:lnTo>
                  <a:pt x="0" y="4191359"/>
                </a:lnTo>
                <a:lnTo>
                  <a:pt x="0" y="0"/>
                </a:lnTo>
                <a:close/>
              </a:path>
            </a:pathLst>
          </a:custGeom>
          <a:blipFill>
            <a:blip r:embed="rId4"/>
            <a:stretch>
              <a:fillRect l="0" t="0" r="0" b="0"/>
            </a:stretch>
          </a:blipFill>
        </p:spPr>
      </p:sp>
      <p:sp>
        <p:nvSpPr>
          <p:cNvPr name="TextBox 5" id="5"/>
          <p:cNvSpPr txBox="true"/>
          <p:nvPr/>
        </p:nvSpPr>
        <p:spPr>
          <a:xfrm rot="0">
            <a:off x="502739" y="7006173"/>
            <a:ext cx="7933848" cy="1362710"/>
          </a:xfrm>
          <a:prstGeom prst="rect">
            <a:avLst/>
          </a:prstGeom>
        </p:spPr>
        <p:txBody>
          <a:bodyPr anchor="t" rtlCol="false" tIns="0" lIns="0" bIns="0" rIns="0">
            <a:spAutoFit/>
          </a:bodyPr>
          <a:lstStyle/>
          <a:p>
            <a:pPr algn="ctr">
              <a:lnSpc>
                <a:spcPts val="3640"/>
              </a:lnSpc>
              <a:spcBef>
                <a:spcPct val="0"/>
              </a:spcBef>
            </a:pPr>
            <a:r>
              <a:rPr lang="en-US" sz="2600" i="true">
                <a:solidFill>
                  <a:srgbClr val="000000"/>
                </a:solidFill>
                <a:latin typeface="Roboto Italics"/>
                <a:ea typeface="Roboto Italics"/>
                <a:cs typeface="Roboto Italics"/>
                <a:sym typeface="Roboto Italics"/>
              </a:rPr>
              <a:t>Mặt nạ 3×3 giúp giảm nhiễu hiệu quả, giữ được chi tiết khuôn mặt, tóc và viền áo, đồng thời làm mịn ảnh mà không làm mất quá nhiều thông tin quan trọng.</a:t>
            </a:r>
          </a:p>
        </p:txBody>
      </p:sp>
      <p:sp>
        <p:nvSpPr>
          <p:cNvPr name="TextBox 6" id="6"/>
          <p:cNvSpPr txBox="true"/>
          <p:nvPr/>
        </p:nvSpPr>
        <p:spPr>
          <a:xfrm rot="0">
            <a:off x="9237113" y="7006173"/>
            <a:ext cx="8225851" cy="1362710"/>
          </a:xfrm>
          <a:prstGeom prst="rect">
            <a:avLst/>
          </a:prstGeom>
        </p:spPr>
        <p:txBody>
          <a:bodyPr anchor="t" rtlCol="false" tIns="0" lIns="0" bIns="0" rIns="0">
            <a:spAutoFit/>
          </a:bodyPr>
          <a:lstStyle/>
          <a:p>
            <a:pPr algn="ctr">
              <a:lnSpc>
                <a:spcPts val="3640"/>
              </a:lnSpc>
              <a:spcBef>
                <a:spcPct val="0"/>
              </a:spcBef>
            </a:pPr>
            <a:r>
              <a:rPr lang="en-US" sz="2600" i="true">
                <a:solidFill>
                  <a:srgbClr val="000000"/>
                </a:solidFill>
                <a:latin typeface="Roboto Italics"/>
                <a:ea typeface="Roboto Italics"/>
                <a:cs typeface="Roboto Italics"/>
                <a:sym typeface="Roboto Italics"/>
              </a:rPr>
              <a:t>Mặt nạ 3×3 không đủ mạnh để loại bỏ nhiễu nặng, vẫn còn nhiều nhiễu trên nền và vùng bóng tối, tuy nhiên, nó vẫn giúp cải thiện hình ảnh so với ảnh gốc.</a:t>
            </a:r>
          </a:p>
        </p:txBody>
      </p:sp>
      <p:sp>
        <p:nvSpPr>
          <p:cNvPr name="TextBox 7" id="7"/>
          <p:cNvSpPr txBox="true"/>
          <p:nvPr/>
        </p:nvSpPr>
        <p:spPr>
          <a:xfrm rot="0">
            <a:off x="4711867" y="740410"/>
            <a:ext cx="9032081"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366088"/>
                </a:solidFill>
                <a:latin typeface="Roboto Bold"/>
                <a:ea typeface="Roboto Bold"/>
                <a:cs typeface="Roboto Bold"/>
                <a:sym typeface="Roboto Bold"/>
              </a:rPr>
              <a:t>ẢNH CHÂN DUNG BỊ NHIỄU GAUSSIAN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1028700" y="7437438"/>
            <a:ext cx="2801881" cy="0"/>
          </a:xfrm>
          <a:prstGeom prst="line">
            <a:avLst/>
          </a:prstGeom>
          <a:ln cap="rnd" w="9525">
            <a:solidFill>
              <a:srgbClr val="000000">
                <a:alpha val="29804"/>
              </a:srgbClr>
            </a:solidFill>
            <a:prstDash val="solid"/>
            <a:headEnd type="none" len="sm" w="sm"/>
            <a:tailEnd type="none" len="sm" w="sm"/>
          </a:ln>
        </p:spPr>
      </p:sp>
      <p:sp>
        <p:nvSpPr>
          <p:cNvPr name="AutoShape 3" id="3"/>
          <p:cNvSpPr/>
          <p:nvPr/>
        </p:nvSpPr>
        <p:spPr>
          <a:xfrm rot="0">
            <a:off x="4385880" y="7437438"/>
            <a:ext cx="2801881" cy="0"/>
          </a:xfrm>
          <a:prstGeom prst="line">
            <a:avLst/>
          </a:prstGeom>
          <a:ln cap="rnd" w="9525">
            <a:solidFill>
              <a:srgbClr val="000000">
                <a:alpha val="29804"/>
              </a:srgbClr>
            </a:solidFill>
            <a:prstDash val="solid"/>
            <a:headEnd type="none" len="sm" w="sm"/>
            <a:tailEnd type="none" len="sm" w="sm"/>
          </a:ln>
        </p:spPr>
      </p:sp>
      <p:sp>
        <p:nvSpPr>
          <p:cNvPr name="AutoShape 4" id="4"/>
          <p:cNvSpPr/>
          <p:nvPr/>
        </p:nvSpPr>
        <p:spPr>
          <a:xfrm rot="0">
            <a:off x="7743060" y="7437438"/>
            <a:ext cx="2801881" cy="0"/>
          </a:xfrm>
          <a:prstGeom prst="line">
            <a:avLst/>
          </a:prstGeom>
          <a:ln cap="rnd" w="9525">
            <a:solidFill>
              <a:srgbClr val="000000">
                <a:alpha val="29804"/>
              </a:srgbClr>
            </a:solidFill>
            <a:prstDash val="solid"/>
            <a:headEnd type="none" len="sm" w="sm"/>
            <a:tailEnd type="none" len="sm" w="sm"/>
          </a:ln>
        </p:spPr>
      </p:sp>
      <p:sp>
        <p:nvSpPr>
          <p:cNvPr name="AutoShape 5" id="5"/>
          <p:cNvSpPr/>
          <p:nvPr/>
        </p:nvSpPr>
        <p:spPr>
          <a:xfrm rot="0">
            <a:off x="11100240" y="7437438"/>
            <a:ext cx="2801881" cy="0"/>
          </a:xfrm>
          <a:prstGeom prst="line">
            <a:avLst/>
          </a:prstGeom>
          <a:ln cap="rnd" w="9525">
            <a:solidFill>
              <a:srgbClr val="000000">
                <a:alpha val="29804"/>
              </a:srgbClr>
            </a:solidFill>
            <a:prstDash val="solid"/>
            <a:headEnd type="none" len="sm" w="sm"/>
            <a:tailEnd type="none" len="sm" w="sm"/>
          </a:ln>
        </p:spPr>
      </p:sp>
      <p:sp>
        <p:nvSpPr>
          <p:cNvPr name="AutoShape 6" id="6"/>
          <p:cNvSpPr/>
          <p:nvPr/>
        </p:nvSpPr>
        <p:spPr>
          <a:xfrm rot="0">
            <a:off x="14457419" y="7437438"/>
            <a:ext cx="2801881" cy="0"/>
          </a:xfrm>
          <a:prstGeom prst="line">
            <a:avLst/>
          </a:prstGeom>
          <a:ln cap="rnd" w="9525">
            <a:solidFill>
              <a:srgbClr val="000000">
                <a:alpha val="29804"/>
              </a:srgbClr>
            </a:solidFill>
            <a:prstDash val="solid"/>
            <a:headEnd type="none" len="sm" w="sm"/>
            <a:tailEnd type="none" len="sm" w="sm"/>
          </a:ln>
        </p:spPr>
      </p:sp>
      <p:sp>
        <p:nvSpPr>
          <p:cNvPr name="Freeform 7" id="7"/>
          <p:cNvSpPr/>
          <p:nvPr/>
        </p:nvSpPr>
        <p:spPr>
          <a:xfrm flipH="false" flipV="false" rot="0">
            <a:off x="0" y="0"/>
            <a:ext cx="18755591" cy="10287000"/>
          </a:xfrm>
          <a:custGeom>
            <a:avLst/>
            <a:gdLst/>
            <a:ahLst/>
            <a:cxnLst/>
            <a:rect r="r" b="b" t="t" l="l"/>
            <a:pathLst>
              <a:path h="10287000" w="18755591">
                <a:moveTo>
                  <a:pt x="0" y="0"/>
                </a:moveTo>
                <a:lnTo>
                  <a:pt x="18755591" y="0"/>
                </a:lnTo>
                <a:lnTo>
                  <a:pt x="18755591" y="10287000"/>
                </a:lnTo>
                <a:lnTo>
                  <a:pt x="0" y="10287000"/>
                </a:lnTo>
                <a:lnTo>
                  <a:pt x="0" y="0"/>
                </a:lnTo>
                <a:close/>
              </a:path>
            </a:pathLst>
          </a:custGeom>
          <a:blipFill>
            <a:blip r:embed="rId2"/>
            <a:stretch>
              <a:fillRect l="-994" t="-6680" r="-5255" b="-9631"/>
            </a:stretch>
          </a:blipFill>
        </p:spPr>
      </p:sp>
      <p:sp>
        <p:nvSpPr>
          <p:cNvPr name="Freeform 8" id="8"/>
          <p:cNvSpPr/>
          <p:nvPr/>
        </p:nvSpPr>
        <p:spPr>
          <a:xfrm flipH="false" flipV="false" rot="0">
            <a:off x="1028700" y="2209157"/>
            <a:ext cx="7907413" cy="4022896"/>
          </a:xfrm>
          <a:custGeom>
            <a:avLst/>
            <a:gdLst/>
            <a:ahLst/>
            <a:cxnLst/>
            <a:rect r="r" b="b" t="t" l="l"/>
            <a:pathLst>
              <a:path h="4022896" w="7907413">
                <a:moveTo>
                  <a:pt x="0" y="0"/>
                </a:moveTo>
                <a:lnTo>
                  <a:pt x="7907413" y="0"/>
                </a:lnTo>
                <a:lnTo>
                  <a:pt x="7907413" y="4022896"/>
                </a:lnTo>
                <a:lnTo>
                  <a:pt x="0" y="4022896"/>
                </a:lnTo>
                <a:lnTo>
                  <a:pt x="0" y="0"/>
                </a:lnTo>
                <a:close/>
              </a:path>
            </a:pathLst>
          </a:custGeom>
          <a:blipFill>
            <a:blip r:embed="rId3"/>
            <a:stretch>
              <a:fillRect l="0" t="0" r="0" b="0"/>
            </a:stretch>
          </a:blipFill>
        </p:spPr>
      </p:sp>
      <p:sp>
        <p:nvSpPr>
          <p:cNvPr name="Freeform 9" id="9"/>
          <p:cNvSpPr/>
          <p:nvPr/>
        </p:nvSpPr>
        <p:spPr>
          <a:xfrm flipH="false" flipV="false" rot="0">
            <a:off x="8915366" y="2240888"/>
            <a:ext cx="8323187" cy="3991165"/>
          </a:xfrm>
          <a:custGeom>
            <a:avLst/>
            <a:gdLst/>
            <a:ahLst/>
            <a:cxnLst/>
            <a:rect r="r" b="b" t="t" l="l"/>
            <a:pathLst>
              <a:path h="3991165" w="8323187">
                <a:moveTo>
                  <a:pt x="0" y="0"/>
                </a:moveTo>
                <a:lnTo>
                  <a:pt x="8323187" y="0"/>
                </a:lnTo>
                <a:lnTo>
                  <a:pt x="8323187" y="3991165"/>
                </a:lnTo>
                <a:lnTo>
                  <a:pt x="0" y="3991165"/>
                </a:lnTo>
                <a:lnTo>
                  <a:pt x="0" y="0"/>
                </a:lnTo>
                <a:close/>
              </a:path>
            </a:pathLst>
          </a:custGeom>
          <a:blipFill>
            <a:blip r:embed="rId4"/>
            <a:stretch>
              <a:fillRect l="0" t="0" r="0" b="-1663"/>
            </a:stretch>
          </a:blipFill>
        </p:spPr>
      </p:sp>
      <p:sp>
        <p:nvSpPr>
          <p:cNvPr name="TextBox 10" id="10"/>
          <p:cNvSpPr txBox="true"/>
          <p:nvPr/>
        </p:nvSpPr>
        <p:spPr>
          <a:xfrm rot="0">
            <a:off x="1028700" y="6891430"/>
            <a:ext cx="7562850" cy="999305"/>
          </a:xfrm>
          <a:prstGeom prst="rect">
            <a:avLst/>
          </a:prstGeom>
        </p:spPr>
        <p:txBody>
          <a:bodyPr anchor="t" rtlCol="false" tIns="0" lIns="0" bIns="0" rIns="0">
            <a:spAutoFit/>
          </a:bodyPr>
          <a:lstStyle/>
          <a:p>
            <a:pPr algn="ctr">
              <a:lnSpc>
                <a:spcPts val="2670"/>
              </a:lnSpc>
              <a:spcBef>
                <a:spcPct val="0"/>
              </a:spcBef>
            </a:pPr>
            <a:r>
              <a:rPr lang="en-US" b="true" sz="1907" i="true">
                <a:solidFill>
                  <a:srgbClr val="000000"/>
                </a:solidFill>
                <a:latin typeface="Roboto Bold Italics"/>
                <a:ea typeface="Roboto Bold Italics"/>
                <a:cs typeface="Roboto Bold Italics"/>
                <a:sym typeface="Roboto Bold Italics"/>
              </a:rPr>
              <a:t>Mặt nạ 5×5 cân bằng tốt giữa giảm nhiễu và giữ chi tiết, giúp làm mịn ảnh mà vẫn bảo toàn đường nét khuôn mặt và tóc. Kết cấu hình ảnh trở nên tự nhiên hơn so với mặt nạ 3×3</a:t>
            </a:r>
          </a:p>
        </p:txBody>
      </p:sp>
      <p:sp>
        <p:nvSpPr>
          <p:cNvPr name="TextBox 11" id="11"/>
          <p:cNvSpPr txBox="true"/>
          <p:nvPr/>
        </p:nvSpPr>
        <p:spPr>
          <a:xfrm rot="0">
            <a:off x="8936113" y="6891430"/>
            <a:ext cx="7865918" cy="999305"/>
          </a:xfrm>
          <a:prstGeom prst="rect">
            <a:avLst/>
          </a:prstGeom>
        </p:spPr>
        <p:txBody>
          <a:bodyPr anchor="t" rtlCol="false" tIns="0" lIns="0" bIns="0" rIns="0">
            <a:spAutoFit/>
          </a:bodyPr>
          <a:lstStyle/>
          <a:p>
            <a:pPr algn="ctr">
              <a:lnSpc>
                <a:spcPts val="2670"/>
              </a:lnSpc>
              <a:spcBef>
                <a:spcPct val="0"/>
              </a:spcBef>
            </a:pPr>
            <a:r>
              <a:rPr lang="en-US" b="true" sz="1907" i="true">
                <a:solidFill>
                  <a:srgbClr val="000000"/>
                </a:solidFill>
                <a:latin typeface="Roboto Bold Italics"/>
                <a:ea typeface="Roboto Bold Italics"/>
                <a:cs typeface="Roboto Bold Italics"/>
                <a:sym typeface="Roboto Bold Italics"/>
              </a:rPr>
              <a:t>Mặt nạ 5×5 giảm nhiễu đáng kể hơn so với 3×3, đặc biệt trên các vùng đồng nhất như nền và da mặt. Tuy nhiên, một số chi tiết nhỏ như tóc và viền áo có thể bị làm mờ nhẹ.</a:t>
            </a:r>
          </a:p>
        </p:txBody>
      </p:sp>
      <p:sp>
        <p:nvSpPr>
          <p:cNvPr name="TextBox 12" id="12"/>
          <p:cNvSpPr txBox="true"/>
          <p:nvPr/>
        </p:nvSpPr>
        <p:spPr>
          <a:xfrm rot="0">
            <a:off x="4385880" y="650875"/>
            <a:ext cx="8842057" cy="679450"/>
          </a:xfrm>
          <a:prstGeom prst="rect">
            <a:avLst/>
          </a:prstGeom>
        </p:spPr>
        <p:txBody>
          <a:bodyPr anchor="t" rtlCol="false" tIns="0" lIns="0" bIns="0" rIns="0">
            <a:spAutoFit/>
          </a:bodyPr>
          <a:lstStyle/>
          <a:p>
            <a:pPr algn="ctr">
              <a:lnSpc>
                <a:spcPts val="5599"/>
              </a:lnSpc>
              <a:spcBef>
                <a:spcPct val="0"/>
              </a:spcBef>
            </a:pPr>
            <a:r>
              <a:rPr lang="en-US" b="true" sz="3999" i="true">
                <a:solidFill>
                  <a:srgbClr val="0F3256"/>
                </a:solidFill>
                <a:latin typeface="Roboto Bold Italics"/>
                <a:ea typeface="Roboto Bold Italics"/>
                <a:cs typeface="Roboto Bold Italics"/>
                <a:sym typeface="Roboto Bold Italics"/>
              </a:rPr>
              <a:t>ẢNH CHÂN DUNG BỊ NHIỄU GAUSSIAN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94" t="-6514" r="-5255" b="-6897"/>
            </a:stretch>
          </a:blipFill>
        </p:spPr>
      </p:sp>
      <p:sp>
        <p:nvSpPr>
          <p:cNvPr name="TextBox 3" id="3"/>
          <p:cNvSpPr txBox="true"/>
          <p:nvPr/>
        </p:nvSpPr>
        <p:spPr>
          <a:xfrm rot="0">
            <a:off x="16576890" y="1252296"/>
            <a:ext cx="547459" cy="348615"/>
          </a:xfrm>
          <a:prstGeom prst="rect">
            <a:avLst/>
          </a:prstGeom>
        </p:spPr>
        <p:txBody>
          <a:bodyPr anchor="t" rtlCol="false" tIns="0" lIns="0" bIns="0" rIns="0">
            <a:spAutoFit/>
          </a:bodyPr>
          <a:lstStyle/>
          <a:p>
            <a:pPr algn="ctr" marL="0" indent="0" lvl="0">
              <a:lnSpc>
                <a:spcPts val="2730"/>
              </a:lnSpc>
            </a:pPr>
            <a:r>
              <a:rPr lang="en-US" sz="2100" spc="-63">
                <a:solidFill>
                  <a:srgbClr val="0F3256"/>
                </a:solidFill>
                <a:latin typeface="Roboto"/>
                <a:ea typeface="Roboto"/>
                <a:cs typeface="Roboto"/>
                <a:sym typeface="Roboto"/>
              </a:rPr>
              <a:t>17</a:t>
            </a:r>
          </a:p>
        </p:txBody>
      </p:sp>
      <p:sp>
        <p:nvSpPr>
          <p:cNvPr name="Freeform 4" id="4"/>
          <p:cNvSpPr/>
          <p:nvPr/>
        </p:nvSpPr>
        <p:spPr>
          <a:xfrm flipH="false" flipV="false" rot="0">
            <a:off x="577329" y="2925999"/>
            <a:ext cx="8299451" cy="4435002"/>
          </a:xfrm>
          <a:custGeom>
            <a:avLst/>
            <a:gdLst/>
            <a:ahLst/>
            <a:cxnLst/>
            <a:rect r="r" b="b" t="t" l="l"/>
            <a:pathLst>
              <a:path h="4435002" w="8299451">
                <a:moveTo>
                  <a:pt x="0" y="0"/>
                </a:moveTo>
                <a:lnTo>
                  <a:pt x="8299451" y="0"/>
                </a:lnTo>
                <a:lnTo>
                  <a:pt x="8299451" y="4435002"/>
                </a:lnTo>
                <a:lnTo>
                  <a:pt x="0" y="4435002"/>
                </a:lnTo>
                <a:lnTo>
                  <a:pt x="0" y="0"/>
                </a:lnTo>
                <a:close/>
              </a:path>
            </a:pathLst>
          </a:custGeom>
          <a:blipFill>
            <a:blip r:embed="rId3"/>
            <a:stretch>
              <a:fillRect l="-3139" t="0" r="-2155" b="0"/>
            </a:stretch>
          </a:blipFill>
        </p:spPr>
      </p:sp>
      <p:sp>
        <p:nvSpPr>
          <p:cNvPr name="Freeform 5" id="5"/>
          <p:cNvSpPr/>
          <p:nvPr/>
        </p:nvSpPr>
        <p:spPr>
          <a:xfrm flipH="false" flipV="false" rot="0">
            <a:off x="8890411" y="2976432"/>
            <a:ext cx="8913390" cy="4334136"/>
          </a:xfrm>
          <a:custGeom>
            <a:avLst/>
            <a:gdLst/>
            <a:ahLst/>
            <a:cxnLst/>
            <a:rect r="r" b="b" t="t" l="l"/>
            <a:pathLst>
              <a:path h="4334136" w="8913390">
                <a:moveTo>
                  <a:pt x="0" y="0"/>
                </a:moveTo>
                <a:lnTo>
                  <a:pt x="8913390" y="0"/>
                </a:lnTo>
                <a:lnTo>
                  <a:pt x="8913390" y="4334136"/>
                </a:lnTo>
                <a:lnTo>
                  <a:pt x="0" y="4334136"/>
                </a:lnTo>
                <a:lnTo>
                  <a:pt x="0" y="0"/>
                </a:lnTo>
                <a:close/>
              </a:path>
            </a:pathLst>
          </a:custGeom>
          <a:blipFill>
            <a:blip r:embed="rId4"/>
            <a:stretch>
              <a:fillRect l="0" t="0" r="0" b="0"/>
            </a:stretch>
          </a:blipFill>
        </p:spPr>
      </p:sp>
      <p:sp>
        <p:nvSpPr>
          <p:cNvPr name="TextBox 6" id="6"/>
          <p:cNvSpPr txBox="true"/>
          <p:nvPr/>
        </p:nvSpPr>
        <p:spPr>
          <a:xfrm rot="0">
            <a:off x="577329" y="7634017"/>
            <a:ext cx="8313082" cy="1253490"/>
          </a:xfrm>
          <a:prstGeom prst="rect">
            <a:avLst/>
          </a:prstGeom>
        </p:spPr>
        <p:txBody>
          <a:bodyPr anchor="t" rtlCol="false" tIns="0" lIns="0" bIns="0" rIns="0">
            <a:spAutoFit/>
          </a:bodyPr>
          <a:lstStyle/>
          <a:p>
            <a:pPr algn="ctr">
              <a:lnSpc>
                <a:spcPts val="3359"/>
              </a:lnSpc>
              <a:spcBef>
                <a:spcPct val="0"/>
              </a:spcBef>
            </a:pPr>
            <a:r>
              <a:rPr lang="en-US" sz="2400" i="true">
                <a:solidFill>
                  <a:srgbClr val="0F3256"/>
                </a:solidFill>
                <a:latin typeface="Roboto Italics"/>
                <a:ea typeface="Roboto Italics"/>
                <a:cs typeface="Roboto Italics"/>
                <a:sym typeface="Roboto Italics"/>
              </a:rPr>
              <a:t>Mặt nạ 7×7 giúp giảm nhiễu mạnh nhất, làm mịn đáng kể các vùng đồng nhất như nền và da mặt. Tuy nhiên, do mức độ làm mờ cao, các chi tiết nhỏ như tóc và viền áo bị mất đi đáng kể.</a:t>
            </a:r>
          </a:p>
        </p:txBody>
      </p:sp>
      <p:sp>
        <p:nvSpPr>
          <p:cNvPr name="TextBox 7" id="7"/>
          <p:cNvSpPr txBox="true"/>
          <p:nvPr/>
        </p:nvSpPr>
        <p:spPr>
          <a:xfrm rot="0">
            <a:off x="9144000" y="7634017"/>
            <a:ext cx="8483915" cy="1672590"/>
          </a:xfrm>
          <a:prstGeom prst="rect">
            <a:avLst/>
          </a:prstGeom>
        </p:spPr>
        <p:txBody>
          <a:bodyPr anchor="t" rtlCol="false" tIns="0" lIns="0" bIns="0" rIns="0">
            <a:spAutoFit/>
          </a:bodyPr>
          <a:lstStyle/>
          <a:p>
            <a:pPr algn="ctr">
              <a:lnSpc>
                <a:spcPts val="3359"/>
              </a:lnSpc>
              <a:spcBef>
                <a:spcPct val="0"/>
              </a:spcBef>
            </a:pPr>
            <a:r>
              <a:rPr lang="en-US" sz="2400" i="true">
                <a:solidFill>
                  <a:srgbClr val="0F3256"/>
                </a:solidFill>
                <a:latin typeface="Roboto Italics"/>
                <a:ea typeface="Roboto Italics"/>
                <a:cs typeface="Roboto Italics"/>
                <a:sym typeface="Roboto Italics"/>
              </a:rPr>
              <a:t>Với nhiễu Gaussian nặng, mặt nạ 7×7 làm mịn tốt nhưng làm mất nhiều chi tiết quan trọng, đặc biệt là các đường nét khuôn mặt và kết cấu tóc. Hình ảnh sau lọc có xu hướng trở nên mờ và mất đi sự sắc nét ban đầu.</a:t>
            </a:r>
          </a:p>
        </p:txBody>
      </p:sp>
      <p:sp>
        <p:nvSpPr>
          <p:cNvPr name="TextBox 8" id="8"/>
          <p:cNvSpPr txBox="true"/>
          <p:nvPr/>
        </p:nvSpPr>
        <p:spPr>
          <a:xfrm rot="0">
            <a:off x="5062267" y="1165589"/>
            <a:ext cx="8942784" cy="679450"/>
          </a:xfrm>
          <a:prstGeom prst="rect">
            <a:avLst/>
          </a:prstGeom>
        </p:spPr>
        <p:txBody>
          <a:bodyPr anchor="t" rtlCol="false" tIns="0" lIns="0" bIns="0" rIns="0">
            <a:spAutoFit/>
          </a:bodyPr>
          <a:lstStyle/>
          <a:p>
            <a:pPr algn="ctr">
              <a:lnSpc>
                <a:spcPts val="5599"/>
              </a:lnSpc>
              <a:spcBef>
                <a:spcPct val="0"/>
              </a:spcBef>
            </a:pPr>
            <a:r>
              <a:rPr lang="en-US" sz="3999">
                <a:solidFill>
                  <a:srgbClr val="0F3256"/>
                </a:solidFill>
                <a:latin typeface="Roboto"/>
                <a:ea typeface="Roboto"/>
                <a:cs typeface="Roboto"/>
                <a:sym typeface="Roboto"/>
              </a:rPr>
              <a:t>ẢNH CHÂN DUNG BỊ NHIỄU GAUSSIAN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30437"/>
            <a:chOff x="0" y="0"/>
            <a:chExt cx="6186311" cy="957456"/>
          </a:xfrm>
        </p:grpSpPr>
        <p:sp>
          <p:nvSpPr>
            <p:cNvPr name="Freeform 3" id="3"/>
            <p:cNvSpPr/>
            <p:nvPr/>
          </p:nvSpPr>
          <p:spPr>
            <a:xfrm flipH="false" flipV="false" rot="0">
              <a:off x="0" y="0"/>
              <a:ext cx="6186311" cy="957456"/>
            </a:xfrm>
            <a:custGeom>
              <a:avLst/>
              <a:gdLst/>
              <a:ahLst/>
              <a:cxnLst/>
              <a:rect r="r" b="b" t="t" l="l"/>
              <a:pathLst>
                <a:path h="957456" w="6186311">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name="AutoShape 4" id="4"/>
          <p:cNvSpPr/>
          <p:nvPr/>
        </p:nvSpPr>
        <p:spPr>
          <a:xfrm>
            <a:off x="9220646" y="4701611"/>
            <a:ext cx="47179" cy="4114800"/>
          </a:xfrm>
          <a:prstGeom prst="line">
            <a:avLst/>
          </a:prstGeom>
          <a:ln cap="rnd" w="9525">
            <a:solidFill>
              <a:srgbClr val="C8C8C8"/>
            </a:solidFill>
            <a:prstDash val="solid"/>
            <a:headEnd type="none" len="sm" w="sm"/>
            <a:tailEnd type="none" len="sm" w="sm"/>
          </a:ln>
        </p:spPr>
      </p:sp>
      <p:graphicFrame>
        <p:nvGraphicFramePr>
          <p:cNvPr name="Table 5" id="5"/>
          <p:cNvGraphicFramePr>
            <a:graphicFrameLocks noGrp="true"/>
          </p:cNvGraphicFramePr>
          <p:nvPr/>
        </p:nvGraphicFramePr>
        <p:xfrm>
          <a:off x="10191750" y="4701611"/>
          <a:ext cx="7315200" cy="4114800"/>
        </p:xfrm>
        <a:graphic>
          <a:graphicData uri="http://schemas.openxmlformats.org/drawingml/2006/table">
            <a:tbl>
              <a:tblPr/>
              <a:tblGrid>
                <a:gridCol w="3657600"/>
                <a:gridCol w="3657600"/>
              </a:tblGrid>
              <a:tr h="1028700">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a:lnSpc>
                          <a:spcPts val="3360"/>
                        </a:lnSpc>
                        <a:defRPr/>
                      </a:pPr>
                      <a:r>
                        <a:rPr lang="en-US" sz="2400" i="true" b="true">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028700">
                <a:tc>
                  <a:txBody>
                    <a:bodyPr anchor="t" rtlCol="false"/>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29.003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45638">
                <a:tc>
                  <a:txBody>
                    <a:bodyPr anchor="t" rtlCol="false"/>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29.575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11762">
                <a:tc>
                  <a:txBody>
                    <a:bodyPr anchor="t" rtlCol="false"/>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28.673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976759" y="4701611"/>
          <a:ext cx="7315200" cy="4121412"/>
        </p:xfrm>
        <a:graphic>
          <a:graphicData uri="http://schemas.openxmlformats.org/drawingml/2006/table">
            <a:tbl>
              <a:tblPr/>
              <a:tblGrid>
                <a:gridCol w="3657600"/>
                <a:gridCol w="3657600"/>
              </a:tblGrid>
              <a:tr h="1028685">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120973">
                <a:tc>
                  <a:txBody>
                    <a:bodyPr anchor="t" rtlCol="false"/>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32.506</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943070">
                <a:tc>
                  <a:txBody>
                    <a:bodyPr anchor="t" rtlCol="false"/>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31.170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8685">
                <a:tc>
                  <a:txBody>
                    <a:bodyPr anchor="t" rtlCol="false"/>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29.534</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7" id="7"/>
          <p:cNvSpPr txBox="true"/>
          <p:nvPr/>
        </p:nvSpPr>
        <p:spPr>
          <a:xfrm rot="0">
            <a:off x="5717816" y="1177246"/>
            <a:ext cx="6628448" cy="679450"/>
          </a:xfrm>
          <a:prstGeom prst="rect">
            <a:avLst/>
          </a:prstGeom>
        </p:spPr>
        <p:txBody>
          <a:bodyPr anchor="t" rtlCol="false" tIns="0" lIns="0" bIns="0" rIns="0">
            <a:spAutoFit/>
          </a:bodyPr>
          <a:lstStyle/>
          <a:p>
            <a:pPr algn="ctr">
              <a:lnSpc>
                <a:spcPts val="5599"/>
              </a:lnSpc>
              <a:spcBef>
                <a:spcPct val="0"/>
              </a:spcBef>
            </a:pPr>
            <a:r>
              <a:rPr lang="en-US" sz="3999">
                <a:solidFill>
                  <a:srgbClr val="0F3256"/>
                </a:solidFill>
                <a:latin typeface="Roboto"/>
                <a:ea typeface="Roboto"/>
                <a:cs typeface="Roboto"/>
                <a:sym typeface="Roboto"/>
              </a:rPr>
              <a:t>ĐÁNH GIÁ QUA CHỈ SỐ PSNR</a:t>
            </a:r>
          </a:p>
        </p:txBody>
      </p:sp>
      <p:sp>
        <p:nvSpPr>
          <p:cNvPr name="TextBox 8" id="8"/>
          <p:cNvSpPr txBox="true"/>
          <p:nvPr/>
        </p:nvSpPr>
        <p:spPr>
          <a:xfrm rot="0">
            <a:off x="1342249" y="3851044"/>
            <a:ext cx="7325796"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F3256"/>
                </a:solidFill>
                <a:latin typeface="Roboto Bold"/>
                <a:ea typeface="Roboto Bold"/>
                <a:cs typeface="Roboto Bold"/>
                <a:sym typeface="Roboto Bold"/>
              </a:rPr>
              <a:t>Kết quả PSNR của ảnh chân dung nhiễu Gaussian nhẹ</a:t>
            </a:r>
          </a:p>
        </p:txBody>
      </p:sp>
      <p:sp>
        <p:nvSpPr>
          <p:cNvPr name="TextBox 9" id="9"/>
          <p:cNvSpPr txBox="true"/>
          <p:nvPr/>
        </p:nvSpPr>
        <p:spPr>
          <a:xfrm rot="0">
            <a:off x="10191750" y="3851044"/>
            <a:ext cx="7498556"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F3256"/>
                </a:solidFill>
                <a:latin typeface="Roboto Bold"/>
                <a:ea typeface="Roboto Bold"/>
                <a:cs typeface="Roboto Bold"/>
                <a:sym typeface="Roboto Bold"/>
              </a:rPr>
              <a:t>Kết quả PSNR của ảnh chân dung nhiễu Gaussian nặng</a:t>
            </a:r>
          </a:p>
        </p:txBody>
      </p:sp>
      <p:sp>
        <p:nvSpPr>
          <p:cNvPr name="TextBox 10" id="10"/>
          <p:cNvSpPr txBox="true"/>
          <p:nvPr/>
        </p:nvSpPr>
        <p:spPr>
          <a:xfrm rot="0">
            <a:off x="370636" y="9201150"/>
            <a:ext cx="18134707" cy="834390"/>
          </a:xfrm>
          <a:prstGeom prst="rect">
            <a:avLst/>
          </a:prstGeom>
        </p:spPr>
        <p:txBody>
          <a:bodyPr anchor="t" rtlCol="false" tIns="0" lIns="0" bIns="0" rIns="0">
            <a:spAutoFit/>
          </a:bodyPr>
          <a:lstStyle/>
          <a:p>
            <a:pPr algn="l" marL="518160" indent="-259080" lvl="1">
              <a:lnSpc>
                <a:spcPts val="3359"/>
              </a:lnSpc>
              <a:buFont typeface="Arial"/>
              <a:buChar char="•"/>
            </a:pPr>
            <a:r>
              <a:rPr lang="en-US" sz="2400" i="true">
                <a:solidFill>
                  <a:srgbClr val="0F3256"/>
                </a:solidFill>
                <a:latin typeface="Roboto Italics"/>
                <a:ea typeface="Roboto Italics"/>
                <a:cs typeface="Roboto Italics"/>
                <a:sym typeface="Roboto Italics"/>
              </a:rPr>
              <a:t>Lọc trung bình là một phương pháp đơn giản nhưng hiệu quả với nhiễu Gaussian, đặc biệt khi sử dụng mặt nạ phù hợp với mức độ nhiễu.</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a:off x="9287141" y="3484419"/>
            <a:ext cx="0" cy="4851519"/>
          </a:xfrm>
          <a:prstGeom prst="line">
            <a:avLst/>
          </a:prstGeom>
          <a:ln cap="rnd" w="9525">
            <a:solidFill>
              <a:srgbClr val="C8C8C8"/>
            </a:solidFill>
            <a:prstDash val="solid"/>
            <a:headEnd type="none" len="sm" w="sm"/>
            <a:tailEnd type="none" len="sm" w="sm"/>
          </a:ln>
        </p:spPr>
      </p:sp>
      <p:graphicFrame>
        <p:nvGraphicFramePr>
          <p:cNvPr name="Table 3" id="3"/>
          <p:cNvGraphicFramePr>
            <a:graphicFrameLocks noGrp="true"/>
          </p:cNvGraphicFramePr>
          <p:nvPr/>
        </p:nvGraphicFramePr>
        <p:xfrm>
          <a:off x="1024203" y="4170219"/>
          <a:ext cx="7315200" cy="4114800"/>
        </p:xfrm>
        <a:graphic>
          <a:graphicData uri="http://schemas.openxmlformats.org/drawingml/2006/table">
            <a:tbl>
              <a:tblPr/>
              <a:tblGrid>
                <a:gridCol w="3657600"/>
                <a:gridCol w="3657600"/>
              </a:tblGrid>
              <a:tr h="1028700">
                <a:tc>
                  <a:txBody>
                    <a:bodyPr anchor="t" rtlCol="false"/>
                    <a:lstStyle/>
                    <a:p>
                      <a:pPr algn="l">
                        <a:lnSpc>
                          <a:spcPts val="3219"/>
                        </a:lnSpc>
                        <a:defRPr/>
                      </a:pPr>
                      <a:r>
                        <a:rPr lang="en-US" sz="2299" b="true">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40"/>
                        </a:lnSpc>
                        <a:defRPr/>
                      </a:pPr>
                      <a:r>
                        <a:rPr lang="en-US" sz="2100" b="true">
                          <a:solidFill>
                            <a:srgbClr val="000000"/>
                          </a:solidFill>
                          <a:latin typeface="Roboto Bold"/>
                          <a:ea typeface="Roboto Bold"/>
                          <a:cs typeface="Roboto Bold"/>
                          <a:sym typeface="Roboto Bold"/>
                        </a:rPr>
                        <a:t>SSIM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10230381" y="4221138"/>
          <a:ext cx="7315200" cy="4114800"/>
        </p:xfrm>
        <a:graphic>
          <a:graphicData uri="http://schemas.openxmlformats.org/drawingml/2006/table">
            <a:tbl>
              <a:tblPr/>
              <a:tblGrid>
                <a:gridCol w="3657600"/>
                <a:gridCol w="3657600"/>
              </a:tblGrid>
              <a:tr h="1028700">
                <a:tc>
                  <a:txBody>
                    <a:bodyPr anchor="t" rtlCol="false"/>
                    <a:lstStyle/>
                    <a:p>
                      <a:pPr algn="l">
                        <a:lnSpc>
                          <a:spcPts val="3220"/>
                        </a:lnSpc>
                        <a:defRPr/>
                      </a:pPr>
                      <a:r>
                        <a:rPr lang="en-US" sz="2300" b="true">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40"/>
                        </a:lnSpc>
                        <a:defRPr/>
                      </a:pPr>
                      <a:r>
                        <a:rPr lang="en-US" sz="2100" b="true">
                          <a:solidFill>
                            <a:srgbClr val="000000"/>
                          </a:solidFill>
                          <a:latin typeface="Roboto Bold"/>
                          <a:ea typeface="Roboto Bold"/>
                          <a:cs typeface="Roboto Bold"/>
                          <a:sym typeface="Roboto Bold"/>
                        </a:rPr>
                        <a:t>SSIM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5" id="5"/>
          <p:cNvSpPr txBox="true"/>
          <p:nvPr/>
        </p:nvSpPr>
        <p:spPr>
          <a:xfrm rot="0">
            <a:off x="1450398" y="3069129"/>
            <a:ext cx="7262693"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Kết quả SSIM của ảnh chân dung nhiễu Gaussian nhẹ</a:t>
            </a:r>
          </a:p>
        </p:txBody>
      </p:sp>
      <p:sp>
        <p:nvSpPr>
          <p:cNvPr name="TextBox 6" id="6"/>
          <p:cNvSpPr txBox="true"/>
          <p:nvPr/>
        </p:nvSpPr>
        <p:spPr>
          <a:xfrm rot="0">
            <a:off x="10591345" y="2951528"/>
            <a:ext cx="6954236" cy="8343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Kết quả SSIM của ảnh chân dung nhiễu Gaussian nặng</a:t>
            </a:r>
          </a:p>
        </p:txBody>
      </p:sp>
      <p:sp>
        <p:nvSpPr>
          <p:cNvPr name="TextBox 7" id="7"/>
          <p:cNvSpPr txBox="true"/>
          <p:nvPr/>
        </p:nvSpPr>
        <p:spPr>
          <a:xfrm rot="0">
            <a:off x="5734176" y="8964588"/>
            <a:ext cx="7576542" cy="415290"/>
          </a:xfrm>
          <a:prstGeom prst="rect">
            <a:avLst/>
          </a:prstGeom>
        </p:spPr>
        <p:txBody>
          <a:bodyPr anchor="t" rtlCol="false" tIns="0" lIns="0" bIns="0" rIns="0">
            <a:spAutoFit/>
          </a:bodyPr>
          <a:lstStyle/>
          <a:p>
            <a:pPr algn="ctr" marL="518160" indent="-259080" lvl="1">
              <a:lnSpc>
                <a:spcPts val="3359"/>
              </a:lnSpc>
              <a:buFont typeface="Arial"/>
              <a:buChar char="•"/>
            </a:pPr>
            <a:r>
              <a:rPr lang="en-US" sz="2400" i="true">
                <a:solidFill>
                  <a:srgbClr val="000000"/>
                </a:solidFill>
                <a:latin typeface="Roboto Italics"/>
                <a:ea typeface="Roboto Italics"/>
                <a:cs typeface="Roboto Italics"/>
                <a:sym typeface="Roboto Italics"/>
              </a:rPr>
              <a:t>Lọc trung bình hiệu quả và bảo toàn cấu trúc tổng thể</a:t>
            </a:r>
          </a:p>
        </p:txBody>
      </p:sp>
      <p:grpSp>
        <p:nvGrpSpPr>
          <p:cNvPr name="Group 8" id="8"/>
          <p:cNvGrpSpPr/>
          <p:nvPr/>
        </p:nvGrpSpPr>
        <p:grpSpPr>
          <a:xfrm rot="0">
            <a:off x="0" y="-389449"/>
            <a:ext cx="18288000" cy="2830437"/>
            <a:chOff x="0" y="0"/>
            <a:chExt cx="6186311" cy="957456"/>
          </a:xfrm>
        </p:grpSpPr>
        <p:sp>
          <p:nvSpPr>
            <p:cNvPr name="Freeform 9" id="9"/>
            <p:cNvSpPr/>
            <p:nvPr/>
          </p:nvSpPr>
          <p:spPr>
            <a:xfrm flipH="false" flipV="false" rot="0">
              <a:off x="0" y="0"/>
              <a:ext cx="6186311" cy="957456"/>
            </a:xfrm>
            <a:custGeom>
              <a:avLst/>
              <a:gdLst/>
              <a:ahLst/>
              <a:cxnLst/>
              <a:rect r="r" b="b" t="t" l="l"/>
              <a:pathLst>
                <a:path h="957456" w="6186311">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name="TextBox 10" id="10"/>
          <p:cNvSpPr txBox="true"/>
          <p:nvPr/>
        </p:nvSpPr>
        <p:spPr>
          <a:xfrm rot="0">
            <a:off x="-430908" y="1075738"/>
            <a:ext cx="1828800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Roboto Bold"/>
                <a:ea typeface="Roboto Bold"/>
                <a:cs typeface="Roboto Bold"/>
                <a:sym typeface="Roboto Bold"/>
              </a:rPr>
              <a:t>ĐÁNH GIÁ QUA CHỈ SỐ SSIM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124613"/>
            <a:ext cx="18757477" cy="10489727"/>
            <a:chOff x="0" y="0"/>
            <a:chExt cx="6211581" cy="3473696"/>
          </a:xfrm>
        </p:grpSpPr>
        <p:sp>
          <p:nvSpPr>
            <p:cNvPr name="Freeform 3" id="3"/>
            <p:cNvSpPr/>
            <p:nvPr/>
          </p:nvSpPr>
          <p:spPr>
            <a:xfrm flipH="false" flipV="false" rot="0">
              <a:off x="0" y="0"/>
              <a:ext cx="6211581" cy="3473696"/>
            </a:xfrm>
            <a:custGeom>
              <a:avLst/>
              <a:gdLst/>
              <a:ahLst/>
              <a:cxnLst/>
              <a:rect r="r" b="b" t="t" l="l"/>
              <a:pathLst>
                <a:path h="3473696" w="6211581">
                  <a:moveTo>
                    <a:pt x="6087120" y="3473696"/>
                  </a:moveTo>
                  <a:lnTo>
                    <a:pt x="124460" y="3473696"/>
                  </a:lnTo>
                  <a:cubicBezTo>
                    <a:pt x="55880" y="3473696"/>
                    <a:pt x="0" y="3417817"/>
                    <a:pt x="0" y="3349236"/>
                  </a:cubicBezTo>
                  <a:lnTo>
                    <a:pt x="0" y="124460"/>
                  </a:lnTo>
                  <a:cubicBezTo>
                    <a:pt x="0" y="55880"/>
                    <a:pt x="55880" y="0"/>
                    <a:pt x="124460" y="0"/>
                  </a:cubicBezTo>
                  <a:lnTo>
                    <a:pt x="6087121" y="0"/>
                  </a:lnTo>
                  <a:cubicBezTo>
                    <a:pt x="6155701" y="0"/>
                    <a:pt x="6211581" y="55880"/>
                    <a:pt x="6211581" y="124460"/>
                  </a:cubicBezTo>
                  <a:lnTo>
                    <a:pt x="6211581" y="3349237"/>
                  </a:lnTo>
                  <a:cubicBezTo>
                    <a:pt x="6211581" y="3417817"/>
                    <a:pt x="6155701" y="3473696"/>
                    <a:pt x="6087121" y="3473696"/>
                  </a:cubicBezTo>
                  <a:close/>
                </a:path>
              </a:pathLst>
            </a:custGeom>
            <a:solidFill>
              <a:srgbClr val="B8D6F6"/>
            </a:solidFill>
          </p:spPr>
        </p:sp>
      </p:grpSp>
      <p:sp>
        <p:nvSpPr>
          <p:cNvPr name="Freeform 4" id="4"/>
          <p:cNvSpPr/>
          <p:nvPr/>
        </p:nvSpPr>
        <p:spPr>
          <a:xfrm flipH="false" flipV="false" rot="0">
            <a:off x="373151" y="3879215"/>
            <a:ext cx="5900958" cy="680720"/>
          </a:xfrm>
          <a:custGeom>
            <a:avLst/>
            <a:gdLst/>
            <a:ahLst/>
            <a:cxnLst/>
            <a:rect r="r" b="b" t="t" l="l"/>
            <a:pathLst>
              <a:path h="680720" w="5900958">
                <a:moveTo>
                  <a:pt x="0" y="0"/>
                </a:moveTo>
                <a:lnTo>
                  <a:pt x="5900958" y="0"/>
                </a:lnTo>
                <a:lnTo>
                  <a:pt x="5900958" y="680720"/>
                </a:lnTo>
                <a:lnTo>
                  <a:pt x="0" y="680720"/>
                </a:lnTo>
                <a:lnTo>
                  <a:pt x="0" y="0"/>
                </a:lnTo>
                <a:close/>
              </a:path>
            </a:pathLst>
          </a:custGeom>
          <a:blipFill>
            <a:blip r:embed="rId2"/>
            <a:stretch>
              <a:fillRect l="0" t="-113726" r="0" b="-157943"/>
            </a:stretch>
          </a:blipFill>
        </p:spPr>
      </p:sp>
      <p:sp>
        <p:nvSpPr>
          <p:cNvPr name="TextBox 5" id="5"/>
          <p:cNvSpPr txBox="true"/>
          <p:nvPr/>
        </p:nvSpPr>
        <p:spPr>
          <a:xfrm rot="0">
            <a:off x="16985570" y="961973"/>
            <a:ext cx="547459" cy="348615"/>
          </a:xfrm>
          <a:prstGeom prst="rect">
            <a:avLst/>
          </a:prstGeom>
        </p:spPr>
        <p:txBody>
          <a:bodyPr anchor="t" rtlCol="false" tIns="0" lIns="0" bIns="0" rIns="0">
            <a:spAutoFit/>
          </a:bodyPr>
          <a:lstStyle/>
          <a:p>
            <a:pPr algn="ctr" marL="0" indent="0" lvl="0">
              <a:lnSpc>
                <a:spcPts val="2730"/>
              </a:lnSpc>
            </a:pPr>
            <a:r>
              <a:rPr lang="en-US" sz="2100" spc="-63">
                <a:solidFill>
                  <a:srgbClr val="0F3256"/>
                </a:solidFill>
                <a:latin typeface="Roboto"/>
                <a:ea typeface="Roboto"/>
                <a:cs typeface="Roboto"/>
                <a:sym typeface="Roboto"/>
              </a:rPr>
              <a:t>02</a:t>
            </a:r>
          </a:p>
        </p:txBody>
      </p:sp>
      <p:sp>
        <p:nvSpPr>
          <p:cNvPr name="TextBox 6" id="6"/>
          <p:cNvSpPr txBox="true"/>
          <p:nvPr/>
        </p:nvSpPr>
        <p:spPr>
          <a:xfrm rot="0">
            <a:off x="2098648" y="6166114"/>
            <a:ext cx="4494308" cy="283210"/>
          </a:xfrm>
          <a:prstGeom prst="rect">
            <a:avLst/>
          </a:prstGeom>
        </p:spPr>
        <p:txBody>
          <a:bodyPr anchor="t" rtlCol="false" tIns="0" lIns="0" bIns="0" rIns="0">
            <a:spAutoFit/>
          </a:bodyPr>
          <a:lstStyle/>
          <a:p>
            <a:pPr algn="l" marL="0" indent="0" lvl="0">
              <a:lnSpc>
                <a:spcPts val="2210"/>
              </a:lnSpc>
            </a:pPr>
          </a:p>
        </p:txBody>
      </p:sp>
      <p:sp>
        <p:nvSpPr>
          <p:cNvPr name="Freeform 7" id="7"/>
          <p:cNvSpPr/>
          <p:nvPr/>
        </p:nvSpPr>
        <p:spPr>
          <a:xfrm flipH="false" flipV="false" rot="0">
            <a:off x="8257887" y="3879215"/>
            <a:ext cx="4621456" cy="665121"/>
          </a:xfrm>
          <a:custGeom>
            <a:avLst/>
            <a:gdLst/>
            <a:ahLst/>
            <a:cxnLst/>
            <a:rect r="r" b="b" t="t" l="l"/>
            <a:pathLst>
              <a:path h="665121" w="4621456">
                <a:moveTo>
                  <a:pt x="0" y="0"/>
                </a:moveTo>
                <a:lnTo>
                  <a:pt x="4621456" y="0"/>
                </a:lnTo>
                <a:lnTo>
                  <a:pt x="4621456" y="665121"/>
                </a:lnTo>
                <a:lnTo>
                  <a:pt x="0" y="665121"/>
                </a:lnTo>
                <a:lnTo>
                  <a:pt x="0" y="0"/>
                </a:lnTo>
                <a:close/>
              </a:path>
            </a:pathLst>
          </a:custGeom>
          <a:blipFill>
            <a:blip r:embed="rId2"/>
            <a:stretch>
              <a:fillRect l="0" t="-98163" r="0" b="-99744"/>
            </a:stretch>
          </a:blipFill>
        </p:spPr>
      </p:sp>
      <p:sp>
        <p:nvSpPr>
          <p:cNvPr name="Freeform 8" id="8"/>
          <p:cNvSpPr/>
          <p:nvPr/>
        </p:nvSpPr>
        <p:spPr>
          <a:xfrm flipH="false" flipV="false" rot="0">
            <a:off x="373151" y="5369476"/>
            <a:ext cx="4990050" cy="671199"/>
          </a:xfrm>
          <a:custGeom>
            <a:avLst/>
            <a:gdLst/>
            <a:ahLst/>
            <a:cxnLst/>
            <a:rect r="r" b="b" t="t" l="l"/>
            <a:pathLst>
              <a:path h="671199" w="4990050">
                <a:moveTo>
                  <a:pt x="0" y="0"/>
                </a:moveTo>
                <a:lnTo>
                  <a:pt x="4990050" y="0"/>
                </a:lnTo>
                <a:lnTo>
                  <a:pt x="4990050" y="671199"/>
                </a:lnTo>
                <a:lnTo>
                  <a:pt x="0" y="671199"/>
                </a:lnTo>
                <a:lnTo>
                  <a:pt x="0" y="0"/>
                </a:lnTo>
                <a:close/>
              </a:path>
            </a:pathLst>
          </a:custGeom>
          <a:blipFill>
            <a:blip r:embed="rId2"/>
            <a:stretch>
              <a:fillRect l="0" t="-105487" r="0" b="-113268"/>
            </a:stretch>
          </a:blipFill>
        </p:spPr>
      </p:sp>
      <p:sp>
        <p:nvSpPr>
          <p:cNvPr name="TextBox 9" id="9"/>
          <p:cNvSpPr txBox="true"/>
          <p:nvPr/>
        </p:nvSpPr>
        <p:spPr>
          <a:xfrm rot="0">
            <a:off x="3075454" y="1939424"/>
            <a:ext cx="11003553" cy="1298575"/>
          </a:xfrm>
          <a:prstGeom prst="rect">
            <a:avLst/>
          </a:prstGeom>
        </p:spPr>
        <p:txBody>
          <a:bodyPr anchor="t" rtlCol="false" tIns="0" lIns="0" bIns="0" rIns="0">
            <a:spAutoFit/>
          </a:bodyPr>
          <a:lstStyle/>
          <a:p>
            <a:pPr algn="l" marL="0" indent="0" lvl="0">
              <a:lnSpc>
                <a:spcPts val="10400"/>
              </a:lnSpc>
            </a:pPr>
            <a:r>
              <a:rPr lang="en-US" b="true" sz="8000" spc="-240">
                <a:solidFill>
                  <a:srgbClr val="0F3256"/>
                </a:solidFill>
                <a:latin typeface="Roboto Bold"/>
                <a:ea typeface="Roboto Bold"/>
                <a:cs typeface="Roboto Bold"/>
                <a:sym typeface="Roboto Bold"/>
              </a:rPr>
              <a:t>MỤC TIÊU NGHIÊN CỨU</a:t>
            </a:r>
          </a:p>
        </p:txBody>
      </p:sp>
      <p:sp>
        <p:nvSpPr>
          <p:cNvPr name="TextBox 10" id="10"/>
          <p:cNvSpPr txBox="true"/>
          <p:nvPr/>
        </p:nvSpPr>
        <p:spPr>
          <a:xfrm rot="0">
            <a:off x="726634" y="3961130"/>
            <a:ext cx="5003476" cy="469265"/>
          </a:xfrm>
          <a:prstGeom prst="rect">
            <a:avLst/>
          </a:prstGeom>
        </p:spPr>
        <p:txBody>
          <a:bodyPr anchor="t" rtlCol="false" tIns="0" lIns="0" bIns="0" rIns="0">
            <a:spAutoFit/>
          </a:bodyPr>
          <a:lstStyle/>
          <a:p>
            <a:pPr algn="ctr" marL="0" indent="0" lvl="0">
              <a:lnSpc>
                <a:spcPts val="3640"/>
              </a:lnSpc>
            </a:pPr>
            <a:r>
              <a:rPr lang="en-US" b="true" sz="2800" i="true" spc="-84">
                <a:solidFill>
                  <a:srgbClr val="0F3256"/>
                </a:solidFill>
                <a:latin typeface="Roboto Bold Italics"/>
                <a:ea typeface="Roboto Bold Italics"/>
                <a:cs typeface="Roboto Bold Italics"/>
                <a:sym typeface="Roboto Bold Italics"/>
              </a:rPr>
              <a:t>Giới thiệu Kỹ thuật Lọc Trung Bình </a:t>
            </a:r>
          </a:p>
        </p:txBody>
      </p:sp>
      <p:sp>
        <p:nvSpPr>
          <p:cNvPr name="TextBox 11" id="11"/>
          <p:cNvSpPr txBox="true"/>
          <p:nvPr/>
        </p:nvSpPr>
        <p:spPr>
          <a:xfrm rot="0">
            <a:off x="726634" y="4656028"/>
            <a:ext cx="6692677" cy="559435"/>
          </a:xfrm>
          <a:prstGeom prst="rect">
            <a:avLst/>
          </a:prstGeom>
        </p:spPr>
        <p:txBody>
          <a:bodyPr anchor="t" rtlCol="false" tIns="0" lIns="0" bIns="0" rIns="0">
            <a:spAutoFit/>
          </a:bodyPr>
          <a:lstStyle/>
          <a:p>
            <a:pPr algn="l" marL="0" indent="0" lvl="0">
              <a:lnSpc>
                <a:spcPts val="2210"/>
              </a:lnSpc>
            </a:pPr>
            <a:r>
              <a:rPr lang="en-US" sz="1700">
                <a:solidFill>
                  <a:srgbClr val="0F3256"/>
                </a:solidFill>
                <a:latin typeface="Roboto"/>
                <a:ea typeface="Roboto"/>
                <a:cs typeface="Roboto"/>
                <a:sym typeface="Roboto"/>
              </a:rPr>
              <a:t>Chúng ta sẽ tìm hiểu kỹ thuật lọc trung bình là gì, cơ chế hoạt động và các loại lọc phổ biến.</a:t>
            </a:r>
          </a:p>
        </p:txBody>
      </p:sp>
      <p:sp>
        <p:nvSpPr>
          <p:cNvPr name="TextBox 12" id="12"/>
          <p:cNvSpPr txBox="true"/>
          <p:nvPr/>
        </p:nvSpPr>
        <p:spPr>
          <a:xfrm rot="0">
            <a:off x="8427237" y="4638675"/>
            <a:ext cx="5115222" cy="835660"/>
          </a:xfrm>
          <a:prstGeom prst="rect">
            <a:avLst/>
          </a:prstGeom>
        </p:spPr>
        <p:txBody>
          <a:bodyPr anchor="t" rtlCol="false" tIns="0" lIns="0" bIns="0" rIns="0">
            <a:spAutoFit/>
          </a:bodyPr>
          <a:lstStyle/>
          <a:p>
            <a:pPr algn="l" marL="0" indent="0" lvl="0">
              <a:lnSpc>
                <a:spcPts val="2210"/>
              </a:lnSpc>
            </a:pPr>
            <a:r>
              <a:rPr lang="en-US" sz="1700">
                <a:solidFill>
                  <a:srgbClr val="0F3256"/>
                </a:solidFill>
                <a:latin typeface="Roboto"/>
                <a:ea typeface="Roboto"/>
                <a:cs typeface="Roboto"/>
                <a:sym typeface="Roboto"/>
              </a:rPr>
              <a:t>Chúng ta sẽ đánh giá hiệu quả của kỹ thuật lọc trung bình đối với các loại nhiễu khác nhau, ví dụ như nhiễu Gaussian, muối tiêu, Poisson, mã hóa </a:t>
            </a:r>
          </a:p>
        </p:txBody>
      </p:sp>
      <p:sp>
        <p:nvSpPr>
          <p:cNvPr name="TextBox 13" id="13"/>
          <p:cNvSpPr txBox="true"/>
          <p:nvPr/>
        </p:nvSpPr>
        <p:spPr>
          <a:xfrm rot="0">
            <a:off x="8577231" y="3953331"/>
            <a:ext cx="3982767" cy="469265"/>
          </a:xfrm>
          <a:prstGeom prst="rect">
            <a:avLst/>
          </a:prstGeom>
        </p:spPr>
        <p:txBody>
          <a:bodyPr anchor="t" rtlCol="false" tIns="0" lIns="0" bIns="0" rIns="0">
            <a:spAutoFit/>
          </a:bodyPr>
          <a:lstStyle/>
          <a:p>
            <a:pPr algn="ctr" marL="0" indent="0" lvl="0">
              <a:lnSpc>
                <a:spcPts val="3640"/>
              </a:lnSpc>
            </a:pPr>
            <a:r>
              <a:rPr lang="en-US" b="true" sz="2800" i="true" spc="-84">
                <a:solidFill>
                  <a:srgbClr val="0F3256"/>
                </a:solidFill>
                <a:latin typeface="Roboto Bold Italics"/>
                <a:ea typeface="Roboto Bold Italics"/>
                <a:cs typeface="Roboto Bold Italics"/>
                <a:sym typeface="Roboto Bold Italics"/>
              </a:rPr>
              <a:t>Phân Tích Hiệu Quả Lọc </a:t>
            </a:r>
          </a:p>
        </p:txBody>
      </p:sp>
      <p:sp>
        <p:nvSpPr>
          <p:cNvPr name="TextBox 14" id="14"/>
          <p:cNvSpPr txBox="true"/>
          <p:nvPr/>
        </p:nvSpPr>
        <p:spPr>
          <a:xfrm rot="0">
            <a:off x="726634" y="5426710"/>
            <a:ext cx="4469429" cy="469265"/>
          </a:xfrm>
          <a:prstGeom prst="rect">
            <a:avLst/>
          </a:prstGeom>
        </p:spPr>
        <p:txBody>
          <a:bodyPr anchor="t" rtlCol="false" tIns="0" lIns="0" bIns="0" rIns="0">
            <a:spAutoFit/>
          </a:bodyPr>
          <a:lstStyle/>
          <a:p>
            <a:pPr algn="ctr" marL="0" indent="0" lvl="0">
              <a:lnSpc>
                <a:spcPts val="3640"/>
              </a:lnSpc>
            </a:pPr>
            <a:r>
              <a:rPr lang="en-US" b="true" sz="2800" i="true" spc="-84">
                <a:solidFill>
                  <a:srgbClr val="0F3256"/>
                </a:solidFill>
                <a:latin typeface="Roboto Bold Italics"/>
                <a:ea typeface="Roboto Bold Italics"/>
                <a:cs typeface="Roboto Bold Italics"/>
                <a:sym typeface="Roboto Bold Italics"/>
              </a:rPr>
              <a:t>Đánh Giá Chất Lượng Ảnh</a:t>
            </a:r>
            <a:r>
              <a:rPr lang="en-US" sz="2800" spc="-84">
                <a:solidFill>
                  <a:srgbClr val="0F3256"/>
                </a:solidFill>
                <a:latin typeface="Roboto"/>
                <a:ea typeface="Roboto"/>
                <a:cs typeface="Roboto"/>
                <a:sym typeface="Roboto"/>
              </a:rPr>
              <a:t> </a:t>
            </a:r>
          </a:p>
        </p:txBody>
      </p:sp>
      <p:sp>
        <p:nvSpPr>
          <p:cNvPr name="TextBox 15" id="15"/>
          <p:cNvSpPr txBox="true"/>
          <p:nvPr/>
        </p:nvSpPr>
        <p:spPr>
          <a:xfrm rot="0">
            <a:off x="726634" y="6259750"/>
            <a:ext cx="6054982" cy="585285"/>
          </a:xfrm>
          <a:prstGeom prst="rect">
            <a:avLst/>
          </a:prstGeom>
        </p:spPr>
        <p:txBody>
          <a:bodyPr anchor="t" rtlCol="false" tIns="0" lIns="0" bIns="0" rIns="0">
            <a:spAutoFit/>
          </a:bodyPr>
          <a:lstStyle/>
          <a:p>
            <a:pPr algn="l">
              <a:lnSpc>
                <a:spcPts val="2390"/>
              </a:lnSpc>
              <a:spcBef>
                <a:spcPct val="0"/>
              </a:spcBef>
            </a:pPr>
            <a:r>
              <a:rPr lang="en-US" sz="1707">
                <a:solidFill>
                  <a:srgbClr val="0F3256"/>
                </a:solidFill>
                <a:latin typeface="Roboto"/>
                <a:ea typeface="Roboto"/>
                <a:cs typeface="Roboto"/>
                <a:sym typeface="Roboto"/>
              </a:rPr>
              <a:t>Chúng ta sẽ sử dụng các chỉ số đánh giá chất lượng ảnh như PSNR và SSIM để so sánh ảnh gốc và ảnh sau khi lọc.</a:t>
            </a:r>
          </a:p>
        </p:txBody>
      </p:sp>
      <p:sp>
        <p:nvSpPr>
          <p:cNvPr name="Freeform 16" id="16" descr="preencoded.png"/>
          <p:cNvSpPr/>
          <p:nvPr/>
        </p:nvSpPr>
        <p:spPr>
          <a:xfrm flipH="false" flipV="false" rot="0">
            <a:off x="8257887" y="5941060"/>
            <a:ext cx="4422751" cy="3406743"/>
          </a:xfrm>
          <a:custGeom>
            <a:avLst/>
            <a:gdLst/>
            <a:ahLst/>
            <a:cxnLst/>
            <a:rect r="r" b="b" t="t" l="l"/>
            <a:pathLst>
              <a:path h="3406743" w="4422751">
                <a:moveTo>
                  <a:pt x="0" y="0"/>
                </a:moveTo>
                <a:lnTo>
                  <a:pt x="4422751" y="0"/>
                </a:lnTo>
                <a:lnTo>
                  <a:pt x="4422751" y="3406743"/>
                </a:lnTo>
                <a:lnTo>
                  <a:pt x="0" y="3406743"/>
                </a:lnTo>
                <a:lnTo>
                  <a:pt x="0" y="0"/>
                </a:lnTo>
                <a:close/>
              </a:path>
            </a:pathLst>
          </a:custGeom>
          <a:blipFill>
            <a:blip r:embed="rId3"/>
            <a:stretch>
              <a:fillRect l="-23347" t="-7511" r="-1103" b="-134836"/>
            </a:stretch>
          </a:blipFill>
        </p:spPr>
      </p:sp>
      <p:sp>
        <p:nvSpPr>
          <p:cNvPr name="Freeform 17" id="17" descr="preencoded.png"/>
          <p:cNvSpPr/>
          <p:nvPr/>
        </p:nvSpPr>
        <p:spPr>
          <a:xfrm flipH="false" flipV="false" rot="0">
            <a:off x="12680638" y="5941060"/>
            <a:ext cx="4477974" cy="3406743"/>
          </a:xfrm>
          <a:custGeom>
            <a:avLst/>
            <a:gdLst/>
            <a:ahLst/>
            <a:cxnLst/>
            <a:rect r="r" b="b" t="t" l="l"/>
            <a:pathLst>
              <a:path h="3406743" w="4477974">
                <a:moveTo>
                  <a:pt x="0" y="0"/>
                </a:moveTo>
                <a:lnTo>
                  <a:pt x="4477973" y="0"/>
                </a:lnTo>
                <a:lnTo>
                  <a:pt x="4477973" y="3406743"/>
                </a:lnTo>
                <a:lnTo>
                  <a:pt x="0" y="3406743"/>
                </a:lnTo>
                <a:lnTo>
                  <a:pt x="0" y="0"/>
                </a:lnTo>
                <a:close/>
              </a:path>
            </a:pathLst>
          </a:custGeom>
          <a:blipFill>
            <a:blip r:embed="rId3"/>
            <a:stretch>
              <a:fillRect l="0" t="-101599" r="-2248"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21920"/>
            <a:ext cx="18288000" cy="2757057"/>
            <a:chOff x="0" y="0"/>
            <a:chExt cx="6186311" cy="932634"/>
          </a:xfrm>
        </p:grpSpPr>
        <p:sp>
          <p:nvSpPr>
            <p:cNvPr name="Freeform 3" id="3"/>
            <p:cNvSpPr/>
            <p:nvPr/>
          </p:nvSpPr>
          <p:spPr>
            <a:xfrm flipH="false" flipV="false" rot="0">
              <a:off x="0" y="0"/>
              <a:ext cx="6186311" cy="932634"/>
            </a:xfrm>
            <a:custGeom>
              <a:avLst/>
              <a:gdLst/>
              <a:ahLst/>
              <a:cxnLst/>
              <a:rect r="r" b="b" t="t" l="l"/>
              <a:pathLst>
                <a:path h="932634" w="6186311">
                  <a:moveTo>
                    <a:pt x="6061851" y="932634"/>
                  </a:moveTo>
                  <a:lnTo>
                    <a:pt x="124460" y="932634"/>
                  </a:lnTo>
                  <a:cubicBezTo>
                    <a:pt x="55880" y="932634"/>
                    <a:pt x="0" y="876754"/>
                    <a:pt x="0" y="808174"/>
                  </a:cubicBezTo>
                  <a:lnTo>
                    <a:pt x="0" y="124460"/>
                  </a:lnTo>
                  <a:cubicBezTo>
                    <a:pt x="0" y="55880"/>
                    <a:pt x="55880" y="0"/>
                    <a:pt x="124460" y="0"/>
                  </a:cubicBezTo>
                  <a:lnTo>
                    <a:pt x="6061851" y="0"/>
                  </a:lnTo>
                  <a:cubicBezTo>
                    <a:pt x="6130431" y="0"/>
                    <a:pt x="6186311" y="55880"/>
                    <a:pt x="6186311" y="124460"/>
                  </a:cubicBezTo>
                  <a:lnTo>
                    <a:pt x="6186311" y="808174"/>
                  </a:lnTo>
                  <a:cubicBezTo>
                    <a:pt x="6186311" y="876754"/>
                    <a:pt x="6130431" y="932634"/>
                    <a:pt x="6061851" y="932634"/>
                  </a:cubicBezTo>
                  <a:close/>
                </a:path>
              </a:pathLst>
            </a:custGeom>
            <a:solidFill>
              <a:srgbClr val="B8D6F6"/>
            </a:solidFill>
          </p:spPr>
        </p:sp>
      </p:grpSp>
      <p:sp>
        <p:nvSpPr>
          <p:cNvPr name="Freeform 4" id="4"/>
          <p:cNvSpPr/>
          <p:nvPr/>
        </p:nvSpPr>
        <p:spPr>
          <a:xfrm flipH="false" flipV="false" rot="0">
            <a:off x="-27039" y="5143500"/>
            <a:ext cx="9171039" cy="3209864"/>
          </a:xfrm>
          <a:custGeom>
            <a:avLst/>
            <a:gdLst/>
            <a:ahLst/>
            <a:cxnLst/>
            <a:rect r="r" b="b" t="t" l="l"/>
            <a:pathLst>
              <a:path h="3209864" w="9171039">
                <a:moveTo>
                  <a:pt x="0" y="0"/>
                </a:moveTo>
                <a:lnTo>
                  <a:pt x="9171039" y="0"/>
                </a:lnTo>
                <a:lnTo>
                  <a:pt x="9171039" y="3209864"/>
                </a:lnTo>
                <a:lnTo>
                  <a:pt x="0" y="3209864"/>
                </a:lnTo>
                <a:lnTo>
                  <a:pt x="0" y="0"/>
                </a:lnTo>
                <a:close/>
              </a:path>
            </a:pathLst>
          </a:custGeom>
          <a:blipFill>
            <a:blip r:embed="rId2"/>
            <a:stretch>
              <a:fillRect l="0" t="0" r="0" b="0"/>
            </a:stretch>
          </a:blipFill>
        </p:spPr>
      </p:sp>
      <p:sp>
        <p:nvSpPr>
          <p:cNvPr name="Freeform 5" id="5"/>
          <p:cNvSpPr/>
          <p:nvPr/>
        </p:nvSpPr>
        <p:spPr>
          <a:xfrm flipH="false" flipV="false" rot="0">
            <a:off x="9319471" y="5203168"/>
            <a:ext cx="8968529" cy="3150196"/>
          </a:xfrm>
          <a:custGeom>
            <a:avLst/>
            <a:gdLst/>
            <a:ahLst/>
            <a:cxnLst/>
            <a:rect r="r" b="b" t="t" l="l"/>
            <a:pathLst>
              <a:path h="3150196" w="8968529">
                <a:moveTo>
                  <a:pt x="0" y="0"/>
                </a:moveTo>
                <a:lnTo>
                  <a:pt x="8968529" y="0"/>
                </a:lnTo>
                <a:lnTo>
                  <a:pt x="8968529" y="3150196"/>
                </a:lnTo>
                <a:lnTo>
                  <a:pt x="0" y="3150196"/>
                </a:lnTo>
                <a:lnTo>
                  <a:pt x="0" y="0"/>
                </a:lnTo>
                <a:close/>
              </a:path>
            </a:pathLst>
          </a:custGeom>
          <a:blipFill>
            <a:blip r:embed="rId3"/>
            <a:stretch>
              <a:fillRect l="0" t="0" r="0" b="0"/>
            </a:stretch>
          </a:blipFill>
        </p:spPr>
      </p:sp>
      <p:sp>
        <p:nvSpPr>
          <p:cNvPr name="TextBox 6" id="6"/>
          <p:cNvSpPr txBox="true"/>
          <p:nvPr/>
        </p:nvSpPr>
        <p:spPr>
          <a:xfrm rot="0">
            <a:off x="4842198" y="952500"/>
            <a:ext cx="9278303"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F3256"/>
                </a:solidFill>
                <a:latin typeface="Roboto Bold"/>
                <a:ea typeface="Roboto Bold"/>
                <a:cs typeface="Roboto Bold"/>
                <a:sym typeface="Roboto Bold"/>
              </a:rPr>
              <a:t>ẢNH PHONG CẢNH BỊ NHIỄU GAUSSIAN</a:t>
            </a:r>
          </a:p>
        </p:txBody>
      </p:sp>
      <p:sp>
        <p:nvSpPr>
          <p:cNvPr name="TextBox 7" id="7"/>
          <p:cNvSpPr txBox="true"/>
          <p:nvPr/>
        </p:nvSpPr>
        <p:spPr>
          <a:xfrm rot="0">
            <a:off x="358837" y="3347085"/>
            <a:ext cx="17570326" cy="1253490"/>
          </a:xfrm>
          <a:prstGeom prst="rect">
            <a:avLst/>
          </a:prstGeom>
        </p:spPr>
        <p:txBody>
          <a:bodyPr anchor="t" rtlCol="false" tIns="0" lIns="0" bIns="0" rIns="0">
            <a:spAutoFit/>
          </a:bodyPr>
          <a:lstStyle/>
          <a:p>
            <a:pPr algn="ctr">
              <a:lnSpc>
                <a:spcPts val="3359"/>
              </a:lnSpc>
              <a:spcBef>
                <a:spcPct val="0"/>
              </a:spcBef>
            </a:pPr>
            <a:r>
              <a:rPr lang="en-US" sz="2400">
                <a:solidFill>
                  <a:srgbClr val="0F3256"/>
                </a:solidFill>
                <a:latin typeface="Roboto"/>
                <a:ea typeface="Roboto"/>
                <a:cs typeface="Roboto"/>
                <a:sym typeface="Roboto"/>
              </a:rPr>
              <a:t>Ảnh phong cảnh được thêm nhiễu Gaussian (std = 12 và 24) mô phỏng nhiễu thường gặp trong quá trình chụp ảnh thiên nhiên hoặc truyền tải dữ liệu số. Ảnh gốc không nhiễu được sử dụng làm tham chiếu để đánh giá mức độ cải thiện chất lượng sau khi áp dụng kỹ thuật lọc trung bình.</a:t>
            </a:r>
          </a:p>
        </p:txBody>
      </p:sp>
      <p:sp>
        <p:nvSpPr>
          <p:cNvPr name="TextBox 8" id="8"/>
          <p:cNvSpPr txBox="true"/>
          <p:nvPr/>
        </p:nvSpPr>
        <p:spPr>
          <a:xfrm rot="0">
            <a:off x="656261" y="8843010"/>
            <a:ext cx="6343531" cy="415290"/>
          </a:xfrm>
          <a:prstGeom prst="rect">
            <a:avLst/>
          </a:prstGeom>
        </p:spPr>
        <p:txBody>
          <a:bodyPr anchor="t" rtlCol="false" tIns="0" lIns="0" bIns="0" rIns="0">
            <a:spAutoFit/>
          </a:bodyPr>
          <a:lstStyle/>
          <a:p>
            <a:pPr algn="ctr">
              <a:lnSpc>
                <a:spcPts val="3359"/>
              </a:lnSpc>
              <a:spcBef>
                <a:spcPct val="0"/>
              </a:spcBef>
            </a:pPr>
            <a:r>
              <a:rPr lang="en-US" sz="2400" i="true">
                <a:solidFill>
                  <a:srgbClr val="0F3256"/>
                </a:solidFill>
                <a:latin typeface="Roboto Italics"/>
                <a:ea typeface="Roboto Italics"/>
                <a:cs typeface="Roboto Italics"/>
                <a:sym typeface="Roboto Italics"/>
              </a:rPr>
              <a:t>Ảnh phong cảnh bị nhiễu Gaussian nhẹ (std=12)</a:t>
            </a:r>
          </a:p>
        </p:txBody>
      </p:sp>
      <p:sp>
        <p:nvSpPr>
          <p:cNvPr name="TextBox 9" id="9"/>
          <p:cNvSpPr txBox="true"/>
          <p:nvPr/>
        </p:nvSpPr>
        <p:spPr>
          <a:xfrm rot="0">
            <a:off x="10508562" y="8843010"/>
            <a:ext cx="6590348" cy="415290"/>
          </a:xfrm>
          <a:prstGeom prst="rect">
            <a:avLst/>
          </a:prstGeom>
        </p:spPr>
        <p:txBody>
          <a:bodyPr anchor="t" rtlCol="false" tIns="0" lIns="0" bIns="0" rIns="0">
            <a:spAutoFit/>
          </a:bodyPr>
          <a:lstStyle/>
          <a:p>
            <a:pPr algn="ctr">
              <a:lnSpc>
                <a:spcPts val="3359"/>
              </a:lnSpc>
              <a:spcBef>
                <a:spcPct val="0"/>
              </a:spcBef>
            </a:pPr>
            <a:r>
              <a:rPr lang="en-US" sz="2400" i="true">
                <a:solidFill>
                  <a:srgbClr val="0F3256"/>
                </a:solidFill>
                <a:latin typeface="Roboto Italics"/>
                <a:ea typeface="Roboto Italics"/>
                <a:cs typeface="Roboto Italics"/>
                <a:sym typeface="Roboto Italics"/>
              </a:rPr>
              <a:t>Ảnh phong cảnh bị nhiễu Gaussian nặng (std =24)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93857" y="2914244"/>
            <a:ext cx="8884597" cy="3309512"/>
          </a:xfrm>
          <a:custGeom>
            <a:avLst/>
            <a:gdLst/>
            <a:ahLst/>
            <a:cxnLst/>
            <a:rect r="r" b="b" t="t" l="l"/>
            <a:pathLst>
              <a:path h="3309512" w="8884597">
                <a:moveTo>
                  <a:pt x="0" y="0"/>
                </a:moveTo>
                <a:lnTo>
                  <a:pt x="8884596" y="0"/>
                </a:lnTo>
                <a:lnTo>
                  <a:pt x="8884596" y="3309512"/>
                </a:lnTo>
                <a:lnTo>
                  <a:pt x="0" y="3309512"/>
                </a:lnTo>
                <a:lnTo>
                  <a:pt x="0" y="0"/>
                </a:lnTo>
                <a:close/>
              </a:path>
            </a:pathLst>
          </a:custGeom>
          <a:blipFill>
            <a:blip r:embed="rId2"/>
            <a:stretch>
              <a:fillRect l="0" t="0" r="0" b="0"/>
            </a:stretch>
          </a:blipFill>
        </p:spPr>
      </p:sp>
      <p:sp>
        <p:nvSpPr>
          <p:cNvPr name="Freeform 3" id="3"/>
          <p:cNvSpPr/>
          <p:nvPr/>
        </p:nvSpPr>
        <p:spPr>
          <a:xfrm flipH="false" flipV="false" rot="0">
            <a:off x="9178453" y="2914244"/>
            <a:ext cx="9109547" cy="3416080"/>
          </a:xfrm>
          <a:custGeom>
            <a:avLst/>
            <a:gdLst/>
            <a:ahLst/>
            <a:cxnLst/>
            <a:rect r="r" b="b" t="t" l="l"/>
            <a:pathLst>
              <a:path h="3416080" w="9109547">
                <a:moveTo>
                  <a:pt x="0" y="0"/>
                </a:moveTo>
                <a:lnTo>
                  <a:pt x="9109547" y="0"/>
                </a:lnTo>
                <a:lnTo>
                  <a:pt x="9109547" y="3416080"/>
                </a:lnTo>
                <a:lnTo>
                  <a:pt x="0" y="3416080"/>
                </a:lnTo>
                <a:lnTo>
                  <a:pt x="0" y="0"/>
                </a:lnTo>
                <a:close/>
              </a:path>
            </a:pathLst>
          </a:custGeom>
          <a:blipFill>
            <a:blip r:embed="rId3"/>
            <a:stretch>
              <a:fillRect l="0" t="0" r="0" b="0"/>
            </a:stretch>
          </a:blipFill>
        </p:spPr>
      </p:sp>
      <p:sp>
        <p:nvSpPr>
          <p:cNvPr name="TextBox 4" id="4"/>
          <p:cNvSpPr txBox="true"/>
          <p:nvPr/>
        </p:nvSpPr>
        <p:spPr>
          <a:xfrm rot="0">
            <a:off x="9208331" y="6672123"/>
            <a:ext cx="8050969" cy="2007235"/>
          </a:xfrm>
          <a:prstGeom prst="rect">
            <a:avLst/>
          </a:prstGeom>
        </p:spPr>
        <p:txBody>
          <a:bodyPr anchor="t" rtlCol="false" tIns="0" lIns="0" bIns="0" rIns="0">
            <a:spAutoFit/>
          </a:bodyPr>
          <a:lstStyle/>
          <a:p>
            <a:pPr algn="ctr">
              <a:lnSpc>
                <a:spcPts val="3184"/>
              </a:lnSpc>
              <a:spcBef>
                <a:spcPct val="0"/>
              </a:spcBef>
            </a:pPr>
            <a:r>
              <a:rPr lang="en-US" sz="2449">
                <a:solidFill>
                  <a:srgbClr val="000000"/>
                </a:solidFill>
                <a:latin typeface="Roboto"/>
                <a:ea typeface="Roboto"/>
                <a:cs typeface="Roboto"/>
                <a:sym typeface="Roboto"/>
              </a:rPr>
              <a:t>Với mức nhiễu cao, mặt nạ 3×3 chỉ giúp giảm nhiễu một phần, vẫn còn nhiều nhiễu trên các vùng có kết cấu phức tạp như mặt nước và cây cối. Dù giữ lại được nhiều chi tiết hơn, nhưng ảnh vẫn còn nhiễu đáng kể, làm giảm chất lượng tổng thể</a:t>
            </a:r>
          </a:p>
        </p:txBody>
      </p:sp>
      <p:sp>
        <p:nvSpPr>
          <p:cNvPr name="TextBox 5" id="5"/>
          <p:cNvSpPr txBox="true"/>
          <p:nvPr/>
        </p:nvSpPr>
        <p:spPr>
          <a:xfrm rot="0">
            <a:off x="4637371" y="990600"/>
            <a:ext cx="9404866" cy="644525"/>
          </a:xfrm>
          <a:prstGeom prst="rect">
            <a:avLst/>
          </a:prstGeom>
        </p:spPr>
        <p:txBody>
          <a:bodyPr anchor="t" rtlCol="false" tIns="0" lIns="0" bIns="0" rIns="0">
            <a:spAutoFit/>
          </a:bodyPr>
          <a:lstStyle/>
          <a:p>
            <a:pPr algn="ctr">
              <a:lnSpc>
                <a:spcPts val="5199"/>
              </a:lnSpc>
              <a:spcBef>
                <a:spcPct val="0"/>
              </a:spcBef>
            </a:pPr>
            <a:r>
              <a:rPr lang="en-US" b="true" sz="3999">
                <a:solidFill>
                  <a:srgbClr val="0F3256"/>
                </a:solidFill>
                <a:latin typeface="Roboto Bold"/>
                <a:ea typeface="Roboto Bold"/>
                <a:cs typeface="Roboto Bold"/>
                <a:sym typeface="Roboto Bold"/>
              </a:rPr>
              <a:t>ẢNH PHONG CẢNH BỊ NHIỄU GAUSSIAN </a:t>
            </a:r>
          </a:p>
        </p:txBody>
      </p:sp>
      <p:sp>
        <p:nvSpPr>
          <p:cNvPr name="TextBox 6" id="6"/>
          <p:cNvSpPr txBox="true"/>
          <p:nvPr/>
        </p:nvSpPr>
        <p:spPr>
          <a:xfrm rot="0">
            <a:off x="376089" y="6672123"/>
            <a:ext cx="8522563" cy="1960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Roboto"/>
                <a:ea typeface="Roboto"/>
                <a:cs typeface="Roboto"/>
                <a:sym typeface="Roboto"/>
              </a:rPr>
              <a:t>Mặt nạ 3×3 giúp giảm nhiễu nhẹ trên các vùng đồng nhất như bầu trời và mặt nước, đồng thời giữ được độ sắc nét của các chi tiết nhỏ như tua-bin gió và đường biên vật thể. Tuy nhiên, hiệu quả giảm nhiễu chưa tối ưu đối với các vùng có nhiều kết cấu.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9208331" y="6672123"/>
            <a:ext cx="8050969" cy="1607185"/>
          </a:xfrm>
          <a:prstGeom prst="rect">
            <a:avLst/>
          </a:prstGeom>
        </p:spPr>
        <p:txBody>
          <a:bodyPr anchor="t" rtlCol="false" tIns="0" lIns="0" bIns="0" rIns="0">
            <a:spAutoFit/>
          </a:bodyPr>
          <a:lstStyle/>
          <a:p>
            <a:pPr algn="ctr">
              <a:lnSpc>
                <a:spcPts val="3184"/>
              </a:lnSpc>
              <a:spcBef>
                <a:spcPct val="0"/>
              </a:spcBef>
            </a:pPr>
            <a:r>
              <a:rPr lang="en-US" sz="2449">
                <a:solidFill>
                  <a:srgbClr val="000000"/>
                </a:solidFill>
                <a:latin typeface="Roboto"/>
                <a:ea typeface="Roboto"/>
                <a:cs typeface="Roboto"/>
                <a:sym typeface="Roboto"/>
              </a:rPr>
              <a:t>Với nhiễu mạnh, mặt nạ 5×5 giúp giảm nhiễu đáng kể hơn so với 3×3, đặc biệt trên các vùng có kết cấu mịn như nền trời. Tuy nhiên, một số chi tiết nhỏ bắt đầu bị làm mờ, đặc biệt ở các vùng có độ chi tiết cao như mặt nước.</a:t>
            </a:r>
          </a:p>
        </p:txBody>
      </p:sp>
      <p:sp>
        <p:nvSpPr>
          <p:cNvPr name="TextBox 3" id="3"/>
          <p:cNvSpPr txBox="true"/>
          <p:nvPr/>
        </p:nvSpPr>
        <p:spPr>
          <a:xfrm rot="0">
            <a:off x="4637371" y="990600"/>
            <a:ext cx="9404866" cy="644525"/>
          </a:xfrm>
          <a:prstGeom prst="rect">
            <a:avLst/>
          </a:prstGeom>
        </p:spPr>
        <p:txBody>
          <a:bodyPr anchor="t" rtlCol="false" tIns="0" lIns="0" bIns="0" rIns="0">
            <a:spAutoFit/>
          </a:bodyPr>
          <a:lstStyle/>
          <a:p>
            <a:pPr algn="ctr">
              <a:lnSpc>
                <a:spcPts val="5199"/>
              </a:lnSpc>
              <a:spcBef>
                <a:spcPct val="0"/>
              </a:spcBef>
            </a:pPr>
            <a:r>
              <a:rPr lang="en-US" b="true" sz="3999">
                <a:solidFill>
                  <a:srgbClr val="0F3256"/>
                </a:solidFill>
                <a:latin typeface="Roboto Bold"/>
                <a:ea typeface="Roboto Bold"/>
                <a:cs typeface="Roboto Bold"/>
                <a:sym typeface="Roboto Bold"/>
              </a:rPr>
              <a:t>ẢNH PHONG CẢNH BỊ NHIỄU GAUSSIAN </a:t>
            </a:r>
          </a:p>
        </p:txBody>
      </p:sp>
      <p:sp>
        <p:nvSpPr>
          <p:cNvPr name="TextBox 4" id="4"/>
          <p:cNvSpPr txBox="true"/>
          <p:nvPr/>
        </p:nvSpPr>
        <p:spPr>
          <a:xfrm rot="0">
            <a:off x="376089" y="6672123"/>
            <a:ext cx="8522563" cy="1960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Roboto"/>
                <a:ea typeface="Roboto"/>
                <a:cs typeface="Roboto"/>
                <a:sym typeface="Roboto"/>
              </a:rPr>
              <a:t>Mặt nạ 5×5 giúp cân bằng giữa giảm nhiễu và giữ chi tiết, làm mịn tốt các vùng đồng nhất như bầu trời và mặt nước, đồng thời bảo toàn được đường nét của tua-bin gió và các biên vật thể. Hình ảnh sau lọc trở nên mượt hơn mà không bị mất quá nhiều thông tin quan trọng.</a:t>
            </a:r>
          </a:p>
        </p:txBody>
      </p:sp>
      <p:sp>
        <p:nvSpPr>
          <p:cNvPr name="Freeform 5" id="5"/>
          <p:cNvSpPr/>
          <p:nvPr/>
        </p:nvSpPr>
        <p:spPr>
          <a:xfrm flipH="false" flipV="false" rot="0">
            <a:off x="9144000" y="2914244"/>
            <a:ext cx="8786222" cy="3309512"/>
          </a:xfrm>
          <a:custGeom>
            <a:avLst/>
            <a:gdLst/>
            <a:ahLst/>
            <a:cxnLst/>
            <a:rect r="r" b="b" t="t" l="l"/>
            <a:pathLst>
              <a:path h="3309512" w="8786222">
                <a:moveTo>
                  <a:pt x="0" y="0"/>
                </a:moveTo>
                <a:lnTo>
                  <a:pt x="8786222" y="0"/>
                </a:lnTo>
                <a:lnTo>
                  <a:pt x="8786222" y="3309512"/>
                </a:lnTo>
                <a:lnTo>
                  <a:pt x="0" y="3309512"/>
                </a:lnTo>
                <a:lnTo>
                  <a:pt x="0" y="0"/>
                </a:lnTo>
                <a:close/>
              </a:path>
            </a:pathLst>
          </a:custGeom>
          <a:blipFill>
            <a:blip r:embed="rId2"/>
            <a:stretch>
              <a:fillRect l="0" t="0" r="0" b="0"/>
            </a:stretch>
          </a:blipFill>
        </p:spPr>
      </p:sp>
      <p:sp>
        <p:nvSpPr>
          <p:cNvPr name="Freeform 6" id="6"/>
          <p:cNvSpPr/>
          <p:nvPr/>
        </p:nvSpPr>
        <p:spPr>
          <a:xfrm flipH="false" flipV="false" rot="0">
            <a:off x="506673" y="3008887"/>
            <a:ext cx="8391980" cy="3120226"/>
          </a:xfrm>
          <a:custGeom>
            <a:avLst/>
            <a:gdLst/>
            <a:ahLst/>
            <a:cxnLst/>
            <a:rect r="r" b="b" t="t" l="l"/>
            <a:pathLst>
              <a:path h="3120226" w="8391980">
                <a:moveTo>
                  <a:pt x="0" y="0"/>
                </a:moveTo>
                <a:lnTo>
                  <a:pt x="8391979" y="0"/>
                </a:lnTo>
                <a:lnTo>
                  <a:pt x="8391979" y="3120226"/>
                </a:lnTo>
                <a:lnTo>
                  <a:pt x="0" y="3120226"/>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9208331" y="6672123"/>
            <a:ext cx="8050969" cy="1607185"/>
          </a:xfrm>
          <a:prstGeom prst="rect">
            <a:avLst/>
          </a:prstGeom>
        </p:spPr>
        <p:txBody>
          <a:bodyPr anchor="t" rtlCol="false" tIns="0" lIns="0" bIns="0" rIns="0">
            <a:spAutoFit/>
          </a:bodyPr>
          <a:lstStyle/>
          <a:p>
            <a:pPr algn="ctr">
              <a:lnSpc>
                <a:spcPts val="3184"/>
              </a:lnSpc>
              <a:spcBef>
                <a:spcPct val="0"/>
              </a:spcBef>
            </a:pPr>
            <a:r>
              <a:rPr lang="en-US" sz="2449">
                <a:solidFill>
                  <a:srgbClr val="000000"/>
                </a:solidFill>
                <a:latin typeface="Roboto"/>
                <a:ea typeface="Roboto"/>
                <a:cs typeface="Roboto"/>
                <a:sym typeface="Roboto"/>
              </a:rPr>
              <a:t>Khi nhiễu cao, mặt nạ 7×7 giúp giảm nhiễu mạnh nhất, đặc biệt trên các vùng đồng nhất. Tuy nhiên, các đường nét quan trọng và chi tiết nhỏ bị mất đáng kể, làm ảnh trông nhòe và thiếu sắc nét.</a:t>
            </a:r>
          </a:p>
        </p:txBody>
      </p:sp>
      <p:sp>
        <p:nvSpPr>
          <p:cNvPr name="TextBox 3" id="3"/>
          <p:cNvSpPr txBox="true"/>
          <p:nvPr/>
        </p:nvSpPr>
        <p:spPr>
          <a:xfrm rot="0">
            <a:off x="4637371" y="990600"/>
            <a:ext cx="9405071" cy="644525"/>
          </a:xfrm>
          <a:prstGeom prst="rect">
            <a:avLst/>
          </a:prstGeom>
        </p:spPr>
        <p:txBody>
          <a:bodyPr anchor="t" rtlCol="false" tIns="0" lIns="0" bIns="0" rIns="0">
            <a:spAutoFit/>
          </a:bodyPr>
          <a:lstStyle/>
          <a:p>
            <a:pPr algn="l">
              <a:lnSpc>
                <a:spcPts val="5199"/>
              </a:lnSpc>
              <a:spcBef>
                <a:spcPct val="0"/>
              </a:spcBef>
            </a:pPr>
            <a:r>
              <a:rPr lang="en-US" b="true" sz="3999">
                <a:solidFill>
                  <a:srgbClr val="0F3256"/>
                </a:solidFill>
                <a:latin typeface="Roboto Bold"/>
                <a:ea typeface="Roboto Bold"/>
                <a:cs typeface="Roboto Bold"/>
                <a:sym typeface="Roboto Bold"/>
              </a:rPr>
              <a:t>ẢNH PHONG CẢNH BỊ NHIỄU GAUSSIAN </a:t>
            </a:r>
          </a:p>
        </p:txBody>
      </p:sp>
      <p:sp>
        <p:nvSpPr>
          <p:cNvPr name="TextBox 4" id="4"/>
          <p:cNvSpPr txBox="true"/>
          <p:nvPr/>
        </p:nvSpPr>
        <p:spPr>
          <a:xfrm rot="0">
            <a:off x="376089" y="6672123"/>
            <a:ext cx="8522563" cy="1569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Roboto"/>
                <a:ea typeface="Roboto"/>
                <a:cs typeface="Roboto"/>
                <a:sym typeface="Roboto"/>
              </a:rPr>
              <a:t>Mặt nạ 7×7 làm mịn ảnh mạnh mẽ, giảm nhiễu đáng kể trên bầu trời và mặt nước, giúp ảnh trở nên mượt mà hơn. Tuy nhiên, các chi tiết nhỏ như tua-bin gió và kết cấu cây cối bị làm mờ rõ rệt, làm mất đi độ sắc nét ban đầu.</a:t>
            </a:r>
          </a:p>
        </p:txBody>
      </p:sp>
      <p:sp>
        <p:nvSpPr>
          <p:cNvPr name="Freeform 5" id="5"/>
          <p:cNvSpPr/>
          <p:nvPr/>
        </p:nvSpPr>
        <p:spPr>
          <a:xfrm flipH="false" flipV="false" rot="0">
            <a:off x="546040" y="2873073"/>
            <a:ext cx="8352612" cy="3105588"/>
          </a:xfrm>
          <a:custGeom>
            <a:avLst/>
            <a:gdLst/>
            <a:ahLst/>
            <a:cxnLst/>
            <a:rect r="r" b="b" t="t" l="l"/>
            <a:pathLst>
              <a:path h="3105588" w="8352612">
                <a:moveTo>
                  <a:pt x="0" y="0"/>
                </a:moveTo>
                <a:lnTo>
                  <a:pt x="8352612" y="0"/>
                </a:lnTo>
                <a:lnTo>
                  <a:pt x="8352612" y="3105588"/>
                </a:lnTo>
                <a:lnTo>
                  <a:pt x="0" y="3105588"/>
                </a:lnTo>
                <a:lnTo>
                  <a:pt x="0" y="0"/>
                </a:lnTo>
                <a:close/>
              </a:path>
            </a:pathLst>
          </a:custGeom>
          <a:blipFill>
            <a:blip r:embed="rId2"/>
            <a:stretch>
              <a:fillRect l="0" t="0" r="0" b="0"/>
            </a:stretch>
          </a:blipFill>
        </p:spPr>
      </p:sp>
      <p:sp>
        <p:nvSpPr>
          <p:cNvPr name="Freeform 6" id="6"/>
          <p:cNvSpPr/>
          <p:nvPr/>
        </p:nvSpPr>
        <p:spPr>
          <a:xfrm flipH="false" flipV="false" rot="0">
            <a:off x="9144000" y="2822429"/>
            <a:ext cx="8614888" cy="3244976"/>
          </a:xfrm>
          <a:custGeom>
            <a:avLst/>
            <a:gdLst/>
            <a:ahLst/>
            <a:cxnLst/>
            <a:rect r="r" b="b" t="t" l="l"/>
            <a:pathLst>
              <a:path h="3244976" w="8614888">
                <a:moveTo>
                  <a:pt x="0" y="0"/>
                </a:moveTo>
                <a:lnTo>
                  <a:pt x="8614888" y="0"/>
                </a:lnTo>
                <a:lnTo>
                  <a:pt x="8614888" y="3244976"/>
                </a:lnTo>
                <a:lnTo>
                  <a:pt x="0" y="3244976"/>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30437"/>
            <a:chOff x="0" y="0"/>
            <a:chExt cx="6186311" cy="957456"/>
          </a:xfrm>
        </p:grpSpPr>
        <p:sp>
          <p:nvSpPr>
            <p:cNvPr name="Freeform 3" id="3"/>
            <p:cNvSpPr/>
            <p:nvPr/>
          </p:nvSpPr>
          <p:spPr>
            <a:xfrm flipH="false" flipV="false" rot="0">
              <a:off x="0" y="0"/>
              <a:ext cx="6186311" cy="957456"/>
            </a:xfrm>
            <a:custGeom>
              <a:avLst/>
              <a:gdLst/>
              <a:ahLst/>
              <a:cxnLst/>
              <a:rect r="r" b="b" t="t" l="l"/>
              <a:pathLst>
                <a:path h="957456" w="6186311">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name="AutoShape 4" id="4"/>
          <p:cNvSpPr/>
          <p:nvPr/>
        </p:nvSpPr>
        <p:spPr>
          <a:xfrm>
            <a:off x="9220646" y="4237496"/>
            <a:ext cx="47179" cy="4114800"/>
          </a:xfrm>
          <a:prstGeom prst="line">
            <a:avLst/>
          </a:prstGeom>
          <a:ln cap="rnd" w="9525">
            <a:solidFill>
              <a:srgbClr val="C8C8C8"/>
            </a:solidFill>
            <a:prstDash val="solid"/>
            <a:headEnd type="none" len="sm" w="sm"/>
            <a:tailEnd type="none" len="sm" w="sm"/>
          </a:ln>
        </p:spPr>
      </p:sp>
      <p:graphicFrame>
        <p:nvGraphicFramePr>
          <p:cNvPr name="Table 5" id="5"/>
          <p:cNvGraphicFramePr>
            <a:graphicFrameLocks noGrp="true"/>
          </p:cNvGraphicFramePr>
          <p:nvPr/>
        </p:nvGraphicFramePr>
        <p:xfrm>
          <a:off x="10191750" y="4237496"/>
          <a:ext cx="7315200" cy="4114800"/>
        </p:xfrm>
        <a:graphic>
          <a:graphicData uri="http://schemas.openxmlformats.org/drawingml/2006/table">
            <a:tbl>
              <a:tblPr/>
              <a:tblGrid>
                <a:gridCol w="3657600"/>
                <a:gridCol w="3657600"/>
              </a:tblGrid>
              <a:tr h="1028700">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a:lnSpc>
                          <a:spcPts val="3360"/>
                        </a:lnSpc>
                        <a:defRPr/>
                      </a:pPr>
                      <a:r>
                        <a:rPr lang="en-US" sz="2400" i="true" b="true">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028700">
                <a:tc>
                  <a:txBody>
                    <a:bodyPr anchor="t" rtlCol="false"/>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27.663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45638">
                <a:tc>
                  <a:txBody>
                    <a:bodyPr anchor="t" rtlCol="false"/>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27.287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11762">
                <a:tc>
                  <a:txBody>
                    <a:bodyPr anchor="t" rtlCol="false"/>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26.584</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976759" y="4237496"/>
          <a:ext cx="7315200" cy="4121412"/>
        </p:xfrm>
        <a:graphic>
          <a:graphicData uri="http://schemas.openxmlformats.org/drawingml/2006/table">
            <a:tbl>
              <a:tblPr/>
              <a:tblGrid>
                <a:gridCol w="3657600"/>
                <a:gridCol w="3657600"/>
              </a:tblGrid>
              <a:tr h="1028685">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l">
                        <a:lnSpc>
                          <a:spcPts val="3359"/>
                        </a:lnSpc>
                        <a:defRPr/>
                      </a:pPr>
                      <a:r>
                        <a:rPr lang="en-US" sz="2399" i="true" b="true">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120973">
                <a:tc>
                  <a:txBody>
                    <a:bodyPr anchor="t" rtlCol="false"/>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30.099</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943070">
                <a:tc>
                  <a:txBody>
                    <a:bodyPr anchor="t" rtlCol="false"/>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27.959</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8685">
                <a:tc>
                  <a:txBody>
                    <a:bodyPr anchor="t" rtlCol="false"/>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729"/>
                        </a:lnSpc>
                        <a:defRPr/>
                      </a:pPr>
                      <a:r>
                        <a:rPr lang="en-US" sz="1950">
                          <a:solidFill>
                            <a:srgbClr val="000000"/>
                          </a:solidFill>
                          <a:latin typeface="Roboto"/>
                          <a:ea typeface="Roboto"/>
                          <a:cs typeface="Roboto"/>
                          <a:sym typeface="Roboto"/>
                        </a:rPr>
                        <a:t>26.867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7" id="7"/>
          <p:cNvSpPr txBox="true"/>
          <p:nvPr/>
        </p:nvSpPr>
        <p:spPr>
          <a:xfrm rot="0">
            <a:off x="5717816" y="1177246"/>
            <a:ext cx="6628448" cy="679450"/>
          </a:xfrm>
          <a:prstGeom prst="rect">
            <a:avLst/>
          </a:prstGeom>
        </p:spPr>
        <p:txBody>
          <a:bodyPr anchor="t" rtlCol="false" tIns="0" lIns="0" bIns="0" rIns="0">
            <a:spAutoFit/>
          </a:bodyPr>
          <a:lstStyle/>
          <a:p>
            <a:pPr algn="ctr">
              <a:lnSpc>
                <a:spcPts val="5599"/>
              </a:lnSpc>
              <a:spcBef>
                <a:spcPct val="0"/>
              </a:spcBef>
            </a:pPr>
            <a:r>
              <a:rPr lang="en-US" sz="3999">
                <a:solidFill>
                  <a:srgbClr val="0F3256"/>
                </a:solidFill>
                <a:latin typeface="Roboto"/>
                <a:ea typeface="Roboto"/>
                <a:cs typeface="Roboto"/>
                <a:sym typeface="Roboto"/>
              </a:rPr>
              <a:t>ĐÁNH GIÁ QUA CHỈ SỐ PSNR</a:t>
            </a:r>
          </a:p>
        </p:txBody>
      </p:sp>
      <p:sp>
        <p:nvSpPr>
          <p:cNvPr name="TextBox 8" id="8"/>
          <p:cNvSpPr txBox="true"/>
          <p:nvPr/>
        </p:nvSpPr>
        <p:spPr>
          <a:xfrm rot="0">
            <a:off x="1342249" y="3386929"/>
            <a:ext cx="7325796"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F3256"/>
                </a:solidFill>
                <a:latin typeface="Roboto Bold"/>
                <a:ea typeface="Roboto Bold"/>
                <a:cs typeface="Roboto Bold"/>
                <a:sym typeface="Roboto Bold"/>
              </a:rPr>
              <a:t>Kết quả PSNR của ảnh chân dung nhiễu Gaussian nhẹ</a:t>
            </a:r>
          </a:p>
        </p:txBody>
      </p:sp>
      <p:sp>
        <p:nvSpPr>
          <p:cNvPr name="TextBox 9" id="9"/>
          <p:cNvSpPr txBox="true"/>
          <p:nvPr/>
        </p:nvSpPr>
        <p:spPr>
          <a:xfrm rot="0">
            <a:off x="10191750" y="3386929"/>
            <a:ext cx="7498556"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F3256"/>
                </a:solidFill>
                <a:latin typeface="Roboto Bold"/>
                <a:ea typeface="Roboto Bold"/>
                <a:cs typeface="Roboto Bold"/>
                <a:sym typeface="Roboto Bold"/>
              </a:rPr>
              <a:t>Kết quả PSNR của ảnh chân dung nhiễu Gaussian nặng</a:t>
            </a:r>
          </a:p>
        </p:txBody>
      </p:sp>
      <p:sp>
        <p:nvSpPr>
          <p:cNvPr name="TextBox 10" id="10"/>
          <p:cNvSpPr txBox="true"/>
          <p:nvPr/>
        </p:nvSpPr>
        <p:spPr>
          <a:xfrm rot="0">
            <a:off x="1028700" y="8918257"/>
            <a:ext cx="16478250" cy="770255"/>
          </a:xfrm>
          <a:prstGeom prst="rect">
            <a:avLst/>
          </a:prstGeom>
        </p:spPr>
        <p:txBody>
          <a:bodyPr anchor="t" rtlCol="false" tIns="0" lIns="0" bIns="0" rIns="0">
            <a:spAutoFit/>
          </a:bodyPr>
          <a:lstStyle/>
          <a:p>
            <a:pPr algn="just">
              <a:lnSpc>
                <a:spcPts val="3054"/>
              </a:lnSpc>
              <a:spcBef>
                <a:spcPct val="0"/>
              </a:spcBef>
            </a:pPr>
            <a:r>
              <a:rPr lang="en-US" sz="2349">
                <a:solidFill>
                  <a:srgbClr val="0F3256"/>
                </a:solidFill>
                <a:latin typeface="Roboto"/>
                <a:ea typeface="Roboto"/>
                <a:cs typeface="Roboto"/>
                <a:sym typeface="Roboto"/>
              </a:rPr>
              <a:t>Hiệu quả của bộ lọc trung bình phụ thuộc vào mức nhiễu và kích thước mặt nạ. Khi nhiễu nhẹ, nên sử dụng 3×3 để giữ chi tiết, trong khi 5×5 là lựa chọn hợp lý hơn khi nhiễu mạnh để đảm bảo sự cân bằng giữa giảm nhiễu và duy trì cấu trúc ảnh.</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a:off x="9287141" y="3389169"/>
            <a:ext cx="0" cy="4851519"/>
          </a:xfrm>
          <a:prstGeom prst="line">
            <a:avLst/>
          </a:prstGeom>
          <a:ln cap="rnd" w="9525">
            <a:solidFill>
              <a:srgbClr val="C8C8C8"/>
            </a:solidFill>
            <a:prstDash val="solid"/>
            <a:headEnd type="none" len="sm" w="sm"/>
            <a:tailEnd type="none" len="sm" w="sm"/>
          </a:ln>
        </p:spPr>
      </p:sp>
      <p:graphicFrame>
        <p:nvGraphicFramePr>
          <p:cNvPr name="Table 3" id="3"/>
          <p:cNvGraphicFramePr>
            <a:graphicFrameLocks noGrp="true"/>
          </p:cNvGraphicFramePr>
          <p:nvPr/>
        </p:nvGraphicFramePr>
        <p:xfrm>
          <a:off x="1024203" y="4074969"/>
          <a:ext cx="7315200" cy="4114800"/>
        </p:xfrm>
        <a:graphic>
          <a:graphicData uri="http://schemas.openxmlformats.org/drawingml/2006/table">
            <a:tbl>
              <a:tblPr/>
              <a:tblGrid>
                <a:gridCol w="3657600"/>
                <a:gridCol w="3657600"/>
              </a:tblGrid>
              <a:tr h="1028700">
                <a:tc>
                  <a:txBody>
                    <a:bodyPr anchor="t" rtlCol="false"/>
                    <a:lstStyle/>
                    <a:p>
                      <a:pPr algn="l">
                        <a:lnSpc>
                          <a:spcPts val="3219"/>
                        </a:lnSpc>
                        <a:defRPr/>
                      </a:pPr>
                      <a:r>
                        <a:rPr lang="en-US" sz="2299" b="true">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40"/>
                        </a:lnSpc>
                        <a:defRPr/>
                      </a:pPr>
                      <a:r>
                        <a:rPr lang="en-US" sz="2100" b="true">
                          <a:solidFill>
                            <a:srgbClr val="000000"/>
                          </a:solidFill>
                          <a:latin typeface="Roboto Bold"/>
                          <a:ea typeface="Roboto Bold"/>
                          <a:cs typeface="Roboto Bold"/>
                          <a:sym typeface="Roboto Bold"/>
                        </a:rPr>
                        <a:t>SSIM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10230381" y="4125888"/>
          <a:ext cx="7315200" cy="4114800"/>
        </p:xfrm>
        <a:graphic>
          <a:graphicData uri="http://schemas.openxmlformats.org/drawingml/2006/table">
            <a:tbl>
              <a:tblPr/>
              <a:tblGrid>
                <a:gridCol w="3657600"/>
                <a:gridCol w="3657600"/>
              </a:tblGrid>
              <a:tr h="1028700">
                <a:tc>
                  <a:txBody>
                    <a:bodyPr anchor="t" rtlCol="false"/>
                    <a:lstStyle/>
                    <a:p>
                      <a:pPr algn="l">
                        <a:lnSpc>
                          <a:spcPts val="3220"/>
                        </a:lnSpc>
                        <a:defRPr/>
                      </a:pPr>
                      <a:r>
                        <a:rPr lang="en-US" sz="2300" b="true">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940"/>
                        </a:lnSpc>
                        <a:defRPr/>
                      </a:pPr>
                      <a:r>
                        <a:rPr lang="en-US" sz="2100" b="true">
                          <a:solidFill>
                            <a:srgbClr val="000000"/>
                          </a:solidFill>
                          <a:latin typeface="Roboto Bold"/>
                          <a:ea typeface="Roboto Bold"/>
                          <a:cs typeface="Roboto Bold"/>
                          <a:sym typeface="Roboto Bold"/>
                        </a:rPr>
                        <a:t>SSIM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5" id="5"/>
          <p:cNvSpPr txBox="true"/>
          <p:nvPr/>
        </p:nvSpPr>
        <p:spPr>
          <a:xfrm rot="0">
            <a:off x="1450398" y="2973879"/>
            <a:ext cx="7262693" cy="4152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Kết quả SSIM của ảnh chân dung nhiễu Gaussian nhẹ</a:t>
            </a:r>
          </a:p>
        </p:txBody>
      </p:sp>
      <p:sp>
        <p:nvSpPr>
          <p:cNvPr name="TextBox 6" id="6"/>
          <p:cNvSpPr txBox="true"/>
          <p:nvPr/>
        </p:nvSpPr>
        <p:spPr>
          <a:xfrm rot="0">
            <a:off x="10591345" y="2856278"/>
            <a:ext cx="6954236" cy="8343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Kết quả SSIM của ảnh chân dung nhiễu Gaussian nặng</a:t>
            </a:r>
          </a:p>
        </p:txBody>
      </p:sp>
      <p:grpSp>
        <p:nvGrpSpPr>
          <p:cNvPr name="Group 7" id="7"/>
          <p:cNvGrpSpPr/>
          <p:nvPr/>
        </p:nvGrpSpPr>
        <p:grpSpPr>
          <a:xfrm rot="0">
            <a:off x="0" y="-389449"/>
            <a:ext cx="18288000" cy="2830437"/>
            <a:chOff x="0" y="0"/>
            <a:chExt cx="6186311" cy="957456"/>
          </a:xfrm>
        </p:grpSpPr>
        <p:sp>
          <p:nvSpPr>
            <p:cNvPr name="Freeform 8" id="8"/>
            <p:cNvSpPr/>
            <p:nvPr/>
          </p:nvSpPr>
          <p:spPr>
            <a:xfrm flipH="false" flipV="false" rot="0">
              <a:off x="0" y="0"/>
              <a:ext cx="6186311" cy="957456"/>
            </a:xfrm>
            <a:custGeom>
              <a:avLst/>
              <a:gdLst/>
              <a:ahLst/>
              <a:cxnLst/>
              <a:rect r="r" b="b" t="t" l="l"/>
              <a:pathLst>
                <a:path h="957456" w="6186311">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name="TextBox 9" id="9"/>
          <p:cNvSpPr txBox="true"/>
          <p:nvPr/>
        </p:nvSpPr>
        <p:spPr>
          <a:xfrm rot="0">
            <a:off x="-430908" y="1075738"/>
            <a:ext cx="1828800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Roboto Bold"/>
                <a:ea typeface="Roboto Bold"/>
                <a:cs typeface="Roboto Bold"/>
                <a:sym typeface="Roboto Bold"/>
              </a:rPr>
              <a:t>ĐÁNH GIÁ QUA CHỈ SỐ SSIM</a:t>
            </a:r>
          </a:p>
        </p:txBody>
      </p:sp>
      <p:sp>
        <p:nvSpPr>
          <p:cNvPr name="TextBox 10" id="10"/>
          <p:cNvSpPr txBox="true"/>
          <p:nvPr/>
        </p:nvSpPr>
        <p:spPr>
          <a:xfrm rot="0">
            <a:off x="1024203" y="8602980"/>
            <a:ext cx="16521378" cy="1253490"/>
          </a:xfrm>
          <a:prstGeom prst="rect">
            <a:avLst/>
          </a:prstGeom>
        </p:spPr>
        <p:txBody>
          <a:bodyPr anchor="t" rtlCol="false" tIns="0" lIns="0" bIns="0" rIns="0">
            <a:spAutoFit/>
          </a:bodyPr>
          <a:lstStyle/>
          <a:p>
            <a:pPr algn="just">
              <a:lnSpc>
                <a:spcPts val="3359"/>
              </a:lnSpc>
            </a:pPr>
            <a:r>
              <a:rPr lang="en-US" sz="2400" i="true">
                <a:solidFill>
                  <a:srgbClr val="0F3256"/>
                </a:solidFill>
                <a:latin typeface="Roboto Italics"/>
                <a:ea typeface="Roboto Italics"/>
                <a:cs typeface="Roboto Italics"/>
                <a:sym typeface="Roboto Italics"/>
              </a:rPr>
              <a:t>Hiệu quả của bộ lọc trung bình phụ thuộc vào mức nhiễu và kích thước mặt nạ. Khi nhiễu nhẹ, mặt nạ 3×3 giữ chi tiết tốt nhất, trong khi khi nhiễu nặng, mặt nạ 5×5 giúp cân bằng giữa giảm nhiễu và bảo toàn cấu trúc ảnh. Mặt nạ 7×7 làm mịn mạnh nhưng dễ làm mất chi tiết nhỏ.</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5327703" y="547688"/>
            <a:ext cx="11702202" cy="1988344"/>
            <a:chOff x="0" y="0"/>
            <a:chExt cx="15602937" cy="2651125"/>
          </a:xfrm>
        </p:grpSpPr>
        <p:sp>
          <p:nvSpPr>
            <p:cNvPr name="Freeform 3" id="3"/>
            <p:cNvSpPr/>
            <p:nvPr/>
          </p:nvSpPr>
          <p:spPr>
            <a:xfrm flipH="false" flipV="false" rot="0">
              <a:off x="0" y="0"/>
              <a:ext cx="15602938" cy="2651125"/>
            </a:xfrm>
            <a:custGeom>
              <a:avLst/>
              <a:gdLst/>
              <a:ahLst/>
              <a:cxnLst/>
              <a:rect r="r" b="b" t="t" l="l"/>
              <a:pathLst>
                <a:path h="2651125" w="15602938">
                  <a:moveTo>
                    <a:pt x="0" y="0"/>
                  </a:moveTo>
                  <a:lnTo>
                    <a:pt x="15602938" y="0"/>
                  </a:lnTo>
                  <a:lnTo>
                    <a:pt x="15602938" y="2651125"/>
                  </a:lnTo>
                  <a:lnTo>
                    <a:pt x="0" y="2651125"/>
                  </a:lnTo>
                  <a:close/>
                </a:path>
              </a:pathLst>
            </a:custGeom>
            <a:solidFill>
              <a:srgbClr val="000000">
                <a:alpha val="0"/>
              </a:srgbClr>
            </a:solidFill>
          </p:spPr>
        </p:sp>
        <p:sp>
          <p:nvSpPr>
            <p:cNvPr name="TextBox 4" id="4"/>
            <p:cNvSpPr txBox="true"/>
            <p:nvPr/>
          </p:nvSpPr>
          <p:spPr>
            <a:xfrm>
              <a:off x="0" y="57150"/>
              <a:ext cx="15602937" cy="2593975"/>
            </a:xfrm>
            <a:prstGeom prst="rect">
              <a:avLst/>
            </a:prstGeom>
          </p:spPr>
          <p:txBody>
            <a:bodyPr anchor="ctr" rtlCol="false" tIns="0" lIns="0" bIns="0" rIns="0"/>
            <a:lstStyle/>
            <a:p>
              <a:pPr algn="ctr">
                <a:lnSpc>
                  <a:spcPts val="5940"/>
                </a:lnSpc>
              </a:pPr>
              <a:r>
                <a:rPr lang="en-US" b="true" sz="5500" spc="51">
                  <a:solidFill>
                    <a:srgbClr val="000000"/>
                  </a:solidFill>
                  <a:latin typeface="Roboto Bold"/>
                  <a:ea typeface="Roboto Bold"/>
                  <a:cs typeface="Roboto Bold"/>
                  <a:sym typeface="Roboto Bold"/>
                </a:rPr>
                <a:t>NHIỄU MUỐI TIÊU</a:t>
              </a:r>
            </a:p>
          </p:txBody>
        </p:sp>
      </p:grpSp>
      <p:sp>
        <p:nvSpPr>
          <p:cNvPr name="Freeform 5" id="5"/>
          <p:cNvSpPr/>
          <p:nvPr/>
        </p:nvSpPr>
        <p:spPr>
          <a:xfrm flipH="false" flipV="false" rot="0">
            <a:off x="1729452" y="2953648"/>
            <a:ext cx="6847939" cy="4686526"/>
          </a:xfrm>
          <a:custGeom>
            <a:avLst/>
            <a:gdLst/>
            <a:ahLst/>
            <a:cxnLst/>
            <a:rect r="r" b="b" t="t" l="l"/>
            <a:pathLst>
              <a:path h="4686526" w="6847939">
                <a:moveTo>
                  <a:pt x="0" y="0"/>
                </a:moveTo>
                <a:lnTo>
                  <a:pt x="6847939" y="0"/>
                </a:lnTo>
                <a:lnTo>
                  <a:pt x="6847939" y="4686526"/>
                </a:lnTo>
                <a:lnTo>
                  <a:pt x="0" y="4686526"/>
                </a:lnTo>
                <a:lnTo>
                  <a:pt x="0" y="0"/>
                </a:lnTo>
                <a:close/>
              </a:path>
            </a:pathLst>
          </a:custGeom>
          <a:blipFill>
            <a:blip r:embed="rId2"/>
            <a:stretch>
              <a:fillRect l="0" t="0" r="0" b="0"/>
            </a:stretch>
          </a:blipFill>
        </p:spPr>
      </p:sp>
      <p:sp>
        <p:nvSpPr>
          <p:cNvPr name="Freeform 6" id="6"/>
          <p:cNvSpPr/>
          <p:nvPr/>
        </p:nvSpPr>
        <p:spPr>
          <a:xfrm flipH="false" flipV="false" rot="0">
            <a:off x="9984719" y="2905481"/>
            <a:ext cx="6698529" cy="4782856"/>
          </a:xfrm>
          <a:custGeom>
            <a:avLst/>
            <a:gdLst/>
            <a:ahLst/>
            <a:cxnLst/>
            <a:rect r="r" b="b" t="t" l="l"/>
            <a:pathLst>
              <a:path h="4782856" w="6698529">
                <a:moveTo>
                  <a:pt x="0" y="0"/>
                </a:moveTo>
                <a:lnTo>
                  <a:pt x="6698528" y="0"/>
                </a:lnTo>
                <a:lnTo>
                  <a:pt x="6698528" y="4782856"/>
                </a:lnTo>
                <a:lnTo>
                  <a:pt x="0" y="4782856"/>
                </a:lnTo>
                <a:lnTo>
                  <a:pt x="0" y="0"/>
                </a:lnTo>
                <a:close/>
              </a:path>
            </a:pathLst>
          </a:custGeom>
          <a:blipFill>
            <a:blip r:embed="rId3"/>
            <a:stretch>
              <a:fillRect l="0" t="-928" r="0" b="-928"/>
            </a:stretch>
          </a:blipFill>
        </p:spPr>
      </p:sp>
      <p:grpSp>
        <p:nvGrpSpPr>
          <p:cNvPr name="Group 7" id="7"/>
          <p:cNvGrpSpPr/>
          <p:nvPr/>
        </p:nvGrpSpPr>
        <p:grpSpPr>
          <a:xfrm rot="0">
            <a:off x="1729452" y="8396501"/>
            <a:ext cx="14756208" cy="1154912"/>
            <a:chOff x="0" y="0"/>
            <a:chExt cx="19674943" cy="1539883"/>
          </a:xfrm>
        </p:grpSpPr>
        <p:sp>
          <p:nvSpPr>
            <p:cNvPr name="Freeform 8" id="8"/>
            <p:cNvSpPr/>
            <p:nvPr/>
          </p:nvSpPr>
          <p:spPr>
            <a:xfrm flipH="false" flipV="false" rot="0">
              <a:off x="0" y="0"/>
              <a:ext cx="19674943" cy="1539883"/>
            </a:xfrm>
            <a:custGeom>
              <a:avLst/>
              <a:gdLst/>
              <a:ahLst/>
              <a:cxnLst/>
              <a:rect r="r" b="b" t="t" l="l"/>
              <a:pathLst>
                <a:path h="1539883" w="19674943">
                  <a:moveTo>
                    <a:pt x="0" y="0"/>
                  </a:moveTo>
                  <a:lnTo>
                    <a:pt x="19674943" y="0"/>
                  </a:lnTo>
                  <a:lnTo>
                    <a:pt x="19674943" y="1539883"/>
                  </a:lnTo>
                  <a:lnTo>
                    <a:pt x="0" y="1539883"/>
                  </a:lnTo>
                  <a:close/>
                </a:path>
              </a:pathLst>
            </a:custGeom>
            <a:solidFill>
              <a:srgbClr val="000000">
                <a:alpha val="0"/>
              </a:srgbClr>
            </a:solidFill>
          </p:spPr>
        </p:sp>
        <p:sp>
          <p:nvSpPr>
            <p:cNvPr name="TextBox 9" id="9"/>
            <p:cNvSpPr txBox="true"/>
            <p:nvPr/>
          </p:nvSpPr>
          <p:spPr>
            <a:xfrm>
              <a:off x="0" y="-19050"/>
              <a:ext cx="19674943" cy="1558933"/>
            </a:xfrm>
            <a:prstGeom prst="rect">
              <a:avLst/>
            </a:prstGeom>
          </p:spPr>
          <p:txBody>
            <a:bodyPr anchor="t" rtlCol="false" tIns="0" lIns="0" bIns="0" rIns="0"/>
            <a:lstStyle/>
            <a:p>
              <a:pPr algn="just">
                <a:lnSpc>
                  <a:spcPts val="2819"/>
                </a:lnSpc>
              </a:pPr>
              <a:r>
                <a:rPr lang="en-US" sz="2349" spc="21">
                  <a:solidFill>
                    <a:srgbClr val="000000"/>
                  </a:solidFill>
                  <a:latin typeface="Roboto"/>
                  <a:ea typeface="Roboto"/>
                  <a:cs typeface="Roboto"/>
                  <a:sym typeface="Roboto"/>
                </a:rPr>
                <a:t>Ảnh chụp cây đàn guitar được thêm nhiễu muối tiêu 2% (0.02) để mô phỏng lỗi thu nhận hoặc truyền tải dữ liệu. Nhiễu xuất hiện dưới dạng điểm sáng (muối) và tối (tiêu), ảnh hưởng rõ rệt đến vùng đồng nhất và chi tiết nhỏ như dây đàn, viền thân đàn.</a:t>
              </a: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58927" y="6527800"/>
          <a:ext cx="5508625" cy="2730500"/>
        </p:xfrm>
        <a:graphic>
          <a:graphicData uri="http://schemas.openxmlformats.org/drawingml/2006/table">
            <a:tbl>
              <a:tblPr/>
              <a:tblGrid>
                <a:gridCol w="2729558"/>
                <a:gridCol w="2779067"/>
              </a:tblGrid>
              <a:tr h="68262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Kích thước mặt nạ lọc</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SSIM</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r>
              <a:tr h="68262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3x3</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0.941</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r>
              <a:tr h="68262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5x5</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0.936</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AEFF7"/>
                    </a:solidFill>
                  </a:tcPr>
                </a:tc>
              </a:tr>
              <a:tr h="68262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7x7</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0.927</a:t>
                      </a:r>
                      <a:endParaRPr lang="en-US" sz="1100"/>
                    </a:p>
                  </a:txBody>
                  <a:tcPr marL="68580" marR="68580" marT="68580" marB="6858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r>
            </a:tbl>
          </a:graphicData>
        </a:graphic>
      </p:graphicFrame>
      <p:graphicFrame>
        <p:nvGraphicFramePr>
          <p:cNvPr name="Table 3" id="3"/>
          <p:cNvGraphicFramePr>
            <a:graphicFrameLocks noGrp="true"/>
          </p:cNvGraphicFramePr>
          <p:nvPr/>
        </p:nvGraphicFramePr>
        <p:xfrm>
          <a:off x="1058927" y="3182289"/>
          <a:ext cx="5508625" cy="2857500"/>
        </p:xfrm>
        <a:graphic>
          <a:graphicData uri="http://schemas.openxmlformats.org/drawingml/2006/table">
            <a:tbl>
              <a:tblPr/>
              <a:tblGrid>
                <a:gridCol w="2754312"/>
                <a:gridCol w="2754312"/>
              </a:tblGrid>
              <a:tr h="71437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Kích thước mặt nạ lọc</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PSNR (dB)</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r>
              <a:tr h="71437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3x3</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25.210</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r>
              <a:tr h="71437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5x5</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24.954</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r>
              <a:tr h="714375">
                <a:tc>
                  <a:txBody>
                    <a:bodyPr anchor="t" rtlCol="false"/>
                    <a:lstStyle/>
                    <a:p>
                      <a:pPr algn="ctr">
                        <a:lnSpc>
                          <a:spcPts val="2925"/>
                        </a:lnSpc>
                        <a:defRPr/>
                      </a:pPr>
                      <a:r>
                        <a:rPr lang="en-US" b="true" sz="1625" spc="15">
                          <a:solidFill>
                            <a:srgbClr val="FFFFFF"/>
                          </a:solidFill>
                          <a:latin typeface="TT Rounds Condensed Bold"/>
                          <a:ea typeface="TT Rounds Condensed Bold"/>
                          <a:cs typeface="TT Rounds Condensed Bold"/>
                          <a:sym typeface="TT Rounds Condensed Bold"/>
                        </a:rPr>
                        <a:t>7x7</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24.385</a:t>
                      </a:r>
                      <a:endParaRPr lang="en-US" sz="1100"/>
                    </a:p>
                  </a:txBody>
                  <a:tcPr marL="33876" marR="33876" marT="33876" marB="33876"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r>
            </a:tbl>
          </a:graphicData>
        </a:graphic>
      </p:graphicFrame>
      <p:grpSp>
        <p:nvGrpSpPr>
          <p:cNvPr name="Group 4" id="4"/>
          <p:cNvGrpSpPr/>
          <p:nvPr/>
        </p:nvGrpSpPr>
        <p:grpSpPr>
          <a:xfrm rot="0">
            <a:off x="5545042" y="631596"/>
            <a:ext cx="11372452" cy="1988344"/>
            <a:chOff x="0" y="0"/>
            <a:chExt cx="15163270" cy="2651125"/>
          </a:xfrm>
        </p:grpSpPr>
        <p:sp>
          <p:nvSpPr>
            <p:cNvPr name="Freeform 5" id="5"/>
            <p:cNvSpPr/>
            <p:nvPr/>
          </p:nvSpPr>
          <p:spPr>
            <a:xfrm flipH="false" flipV="false" rot="0">
              <a:off x="0" y="0"/>
              <a:ext cx="15163270" cy="2651125"/>
            </a:xfrm>
            <a:custGeom>
              <a:avLst/>
              <a:gdLst/>
              <a:ahLst/>
              <a:cxnLst/>
              <a:rect r="r" b="b" t="t" l="l"/>
              <a:pathLst>
                <a:path h="2651125" w="15163270">
                  <a:moveTo>
                    <a:pt x="0" y="0"/>
                  </a:moveTo>
                  <a:lnTo>
                    <a:pt x="15163270" y="0"/>
                  </a:lnTo>
                  <a:lnTo>
                    <a:pt x="15163270" y="2651125"/>
                  </a:lnTo>
                  <a:lnTo>
                    <a:pt x="0" y="2651125"/>
                  </a:lnTo>
                  <a:close/>
                </a:path>
              </a:pathLst>
            </a:custGeom>
            <a:solidFill>
              <a:srgbClr val="000000">
                <a:alpha val="0"/>
              </a:srgbClr>
            </a:solidFill>
          </p:spPr>
        </p:sp>
        <p:sp>
          <p:nvSpPr>
            <p:cNvPr name="TextBox 6" id="6"/>
            <p:cNvSpPr txBox="true"/>
            <p:nvPr/>
          </p:nvSpPr>
          <p:spPr>
            <a:xfrm>
              <a:off x="0" y="57150"/>
              <a:ext cx="15163270" cy="2593975"/>
            </a:xfrm>
            <a:prstGeom prst="rect">
              <a:avLst/>
            </a:prstGeom>
          </p:spPr>
          <p:txBody>
            <a:bodyPr anchor="ctr" rtlCol="false" tIns="0" lIns="0" bIns="0" rIns="0"/>
            <a:lstStyle/>
            <a:p>
              <a:pPr algn="ctr">
                <a:lnSpc>
                  <a:spcPts val="5940"/>
                </a:lnSpc>
              </a:pPr>
              <a:r>
                <a:rPr lang="en-US" b="true" sz="5500" spc="51">
                  <a:solidFill>
                    <a:srgbClr val="000000"/>
                  </a:solidFill>
                  <a:latin typeface="Roboto Bold"/>
                  <a:ea typeface="Roboto Bold"/>
                  <a:cs typeface="Roboto Bold"/>
                  <a:sym typeface="Roboto Bold"/>
                </a:rPr>
                <a:t>NHIỄU MUỐI TIÊU</a:t>
              </a:r>
            </a:p>
          </p:txBody>
        </p:sp>
      </p:grpSp>
      <p:grpSp>
        <p:nvGrpSpPr>
          <p:cNvPr name="Group 7" id="7"/>
          <p:cNvGrpSpPr/>
          <p:nvPr/>
        </p:nvGrpSpPr>
        <p:grpSpPr>
          <a:xfrm rot="0">
            <a:off x="7620499" y="3182289"/>
            <a:ext cx="9814686" cy="6076011"/>
            <a:chOff x="0" y="0"/>
            <a:chExt cx="13086248" cy="8101348"/>
          </a:xfrm>
        </p:grpSpPr>
        <p:sp>
          <p:nvSpPr>
            <p:cNvPr name="Freeform 8" id="8"/>
            <p:cNvSpPr/>
            <p:nvPr/>
          </p:nvSpPr>
          <p:spPr>
            <a:xfrm flipH="false" flipV="false" rot="0">
              <a:off x="0" y="0"/>
              <a:ext cx="13086248" cy="8101348"/>
            </a:xfrm>
            <a:custGeom>
              <a:avLst/>
              <a:gdLst/>
              <a:ahLst/>
              <a:cxnLst/>
              <a:rect r="r" b="b" t="t" l="l"/>
              <a:pathLst>
                <a:path h="8101348" w="13086248">
                  <a:moveTo>
                    <a:pt x="0" y="0"/>
                  </a:moveTo>
                  <a:lnTo>
                    <a:pt x="13086248" y="0"/>
                  </a:lnTo>
                  <a:lnTo>
                    <a:pt x="13086248" y="8101348"/>
                  </a:lnTo>
                  <a:lnTo>
                    <a:pt x="0" y="8101348"/>
                  </a:lnTo>
                  <a:close/>
                </a:path>
              </a:pathLst>
            </a:custGeom>
            <a:solidFill>
              <a:srgbClr val="000000">
                <a:alpha val="0"/>
              </a:srgbClr>
            </a:solidFill>
          </p:spPr>
        </p:sp>
        <p:sp>
          <p:nvSpPr>
            <p:cNvPr name="TextBox 9" id="9"/>
            <p:cNvSpPr txBox="true"/>
            <p:nvPr/>
          </p:nvSpPr>
          <p:spPr>
            <a:xfrm>
              <a:off x="0" y="-142875"/>
              <a:ext cx="13086248" cy="8244223"/>
            </a:xfrm>
            <a:prstGeom prst="rect">
              <a:avLst/>
            </a:prstGeom>
          </p:spPr>
          <p:txBody>
            <a:bodyPr anchor="t" rtlCol="false" tIns="0" lIns="0" bIns="0" rIns="0"/>
            <a:lstStyle/>
            <a:p>
              <a:pPr algn="just">
                <a:lnSpc>
                  <a:spcPts val="4499"/>
                </a:lnSpc>
              </a:pPr>
              <a:r>
                <a:rPr lang="en-US" sz="2499" spc="23">
                  <a:solidFill>
                    <a:srgbClr val="000000"/>
                  </a:solidFill>
                  <a:latin typeface="Roboto"/>
                  <a:ea typeface="Roboto"/>
                  <a:cs typeface="Roboto"/>
                  <a:sym typeface="Roboto"/>
                </a:rPr>
                <a:t>Hiệu quả của bộ lọc trung bình với nhiễu muối tiêu không cao, thể hiện qua PSNR thấp và SSIM giảm dần khi kích thước mặt nạ tăng.</a:t>
              </a:r>
            </a:p>
            <a:p>
              <a:pPr algn="just" marL="377031" indent="-188516" lvl="1">
                <a:lnSpc>
                  <a:spcPts val="4499"/>
                </a:lnSpc>
                <a:buFont typeface="Arial"/>
                <a:buChar char="•"/>
              </a:pPr>
              <a:r>
                <a:rPr lang="en-US" sz="2499" spc="23">
                  <a:solidFill>
                    <a:srgbClr val="000000"/>
                  </a:solidFill>
                  <a:latin typeface="Roboto"/>
                  <a:ea typeface="Roboto"/>
                  <a:cs typeface="Roboto"/>
                  <a:sym typeface="Roboto"/>
                </a:rPr>
                <a:t>Mặt nạ 3×3 đạt PSNR cao nhất (25.210 dB) và SSIM cao nhất (0.941), giữ được chi tiết tốt hơn nhưng giảm nhiễu kém.</a:t>
              </a:r>
            </a:p>
            <a:p>
              <a:pPr algn="just" marL="377031" indent="-188516" lvl="1">
                <a:lnSpc>
                  <a:spcPts val="4499"/>
                </a:lnSpc>
                <a:buFont typeface="Arial"/>
                <a:buChar char="•"/>
              </a:pPr>
              <a:r>
                <a:rPr lang="en-US" sz="2499" spc="23">
                  <a:solidFill>
                    <a:srgbClr val="000000"/>
                  </a:solidFill>
                  <a:latin typeface="Roboto"/>
                  <a:ea typeface="Roboto"/>
                  <a:cs typeface="Roboto"/>
                  <a:sym typeface="Roboto"/>
                </a:rPr>
                <a:t>Mặt nạ 5×5 và 7×7 giúp làm mịn ảnh nhưng không loại bỏ nhiễu hiệu quả, đồng thời làm mất chi tiết, dẫn đến PSNR và SSIM giảm dần.</a:t>
              </a:r>
            </a:p>
            <a:p>
              <a:pPr algn="just" marL="377031" indent="-188516" lvl="1">
                <a:lnSpc>
                  <a:spcPts val="4499"/>
                </a:lnSpc>
              </a:pPr>
              <a:r>
                <a:rPr lang="en-US" sz="2499" spc="23">
                  <a:solidFill>
                    <a:srgbClr val="000000"/>
                  </a:solidFill>
                  <a:latin typeface="Roboto"/>
                  <a:ea typeface="Roboto"/>
                  <a:cs typeface="Roboto"/>
                  <a:sym typeface="Roboto"/>
                </a:rPr>
                <a:t>👉 Lọc trung bình không phải là lựa chọn tối ưu cho nhiễu muối tiêu, thay vào đó lọc trung vị sẽ phù hợp hơn trong việc loại bỏ nhiễu dạng này.</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487487" y="852814"/>
            <a:ext cx="15771812" cy="1988344"/>
            <a:chOff x="0" y="0"/>
            <a:chExt cx="21029083" cy="2651125"/>
          </a:xfrm>
        </p:grpSpPr>
        <p:sp>
          <p:nvSpPr>
            <p:cNvPr name="Freeform 3" id="3"/>
            <p:cNvSpPr/>
            <p:nvPr/>
          </p:nvSpPr>
          <p:spPr>
            <a:xfrm flipH="false" flipV="false" rot="0">
              <a:off x="0" y="0"/>
              <a:ext cx="21029084" cy="2651125"/>
            </a:xfrm>
            <a:custGeom>
              <a:avLst/>
              <a:gdLst/>
              <a:ahLst/>
              <a:cxnLst/>
              <a:rect r="r" b="b" t="t" l="l"/>
              <a:pathLst>
                <a:path h="2651125" w="21029084">
                  <a:moveTo>
                    <a:pt x="0" y="0"/>
                  </a:moveTo>
                  <a:lnTo>
                    <a:pt x="21029084" y="0"/>
                  </a:lnTo>
                  <a:lnTo>
                    <a:pt x="21029084" y="2651125"/>
                  </a:lnTo>
                  <a:lnTo>
                    <a:pt x="0" y="2651125"/>
                  </a:lnTo>
                  <a:close/>
                </a:path>
              </a:pathLst>
            </a:custGeom>
            <a:solidFill>
              <a:srgbClr val="000000">
                <a:alpha val="0"/>
              </a:srgbClr>
            </a:solidFill>
          </p:spPr>
        </p:sp>
        <p:sp>
          <p:nvSpPr>
            <p:cNvPr name="TextBox 4" id="4"/>
            <p:cNvSpPr txBox="true"/>
            <p:nvPr/>
          </p:nvSpPr>
          <p:spPr>
            <a:xfrm>
              <a:off x="0" y="57150"/>
              <a:ext cx="21029083" cy="2593975"/>
            </a:xfrm>
            <a:prstGeom prst="rect">
              <a:avLst/>
            </a:prstGeom>
          </p:spPr>
          <p:txBody>
            <a:bodyPr anchor="ctr" rtlCol="false" tIns="0" lIns="0" bIns="0" rIns="0"/>
            <a:lstStyle/>
            <a:p>
              <a:pPr algn="r">
                <a:lnSpc>
                  <a:spcPts val="5940"/>
                </a:lnSpc>
              </a:pPr>
              <a:r>
                <a:rPr lang="en-US" b="true" sz="5500" spc="51">
                  <a:solidFill>
                    <a:srgbClr val="000000"/>
                  </a:solidFill>
                  <a:latin typeface="Roboto Bold"/>
                  <a:ea typeface="Roboto Bold"/>
                  <a:cs typeface="Roboto Bold"/>
                  <a:sym typeface="Roboto Bold"/>
                </a:rPr>
                <a:t>NHIỄU POISSON VÀ NHIỄU MÃ HÓA</a:t>
              </a:r>
            </a:p>
          </p:txBody>
        </p:sp>
      </p:grpSp>
      <p:sp>
        <p:nvSpPr>
          <p:cNvPr name="Freeform 5" id="5"/>
          <p:cNvSpPr/>
          <p:nvPr/>
        </p:nvSpPr>
        <p:spPr>
          <a:xfrm flipH="false" flipV="false" rot="0">
            <a:off x="1028700" y="2841158"/>
            <a:ext cx="7664588" cy="4232086"/>
          </a:xfrm>
          <a:custGeom>
            <a:avLst/>
            <a:gdLst/>
            <a:ahLst/>
            <a:cxnLst/>
            <a:rect r="r" b="b" t="t" l="l"/>
            <a:pathLst>
              <a:path h="4232086" w="7664588">
                <a:moveTo>
                  <a:pt x="0" y="0"/>
                </a:moveTo>
                <a:lnTo>
                  <a:pt x="7664588" y="0"/>
                </a:lnTo>
                <a:lnTo>
                  <a:pt x="7664588" y="4232086"/>
                </a:lnTo>
                <a:lnTo>
                  <a:pt x="0" y="4232086"/>
                </a:lnTo>
                <a:lnTo>
                  <a:pt x="0" y="0"/>
                </a:lnTo>
                <a:close/>
              </a:path>
            </a:pathLst>
          </a:custGeom>
          <a:blipFill>
            <a:blip r:embed="rId2"/>
            <a:stretch>
              <a:fillRect l="0" t="0" r="0" b="0"/>
            </a:stretch>
          </a:blipFill>
        </p:spPr>
      </p:sp>
      <p:sp>
        <p:nvSpPr>
          <p:cNvPr name="Freeform 6" id="6"/>
          <p:cNvSpPr/>
          <p:nvPr/>
        </p:nvSpPr>
        <p:spPr>
          <a:xfrm flipH="false" flipV="false" rot="0">
            <a:off x="9766511" y="3017044"/>
            <a:ext cx="7544983" cy="4056201"/>
          </a:xfrm>
          <a:custGeom>
            <a:avLst/>
            <a:gdLst/>
            <a:ahLst/>
            <a:cxnLst/>
            <a:rect r="r" b="b" t="t" l="l"/>
            <a:pathLst>
              <a:path h="4056201" w="7544983">
                <a:moveTo>
                  <a:pt x="0" y="0"/>
                </a:moveTo>
                <a:lnTo>
                  <a:pt x="7544983" y="0"/>
                </a:lnTo>
                <a:lnTo>
                  <a:pt x="7544983" y="4056200"/>
                </a:lnTo>
                <a:lnTo>
                  <a:pt x="0" y="4056200"/>
                </a:lnTo>
                <a:lnTo>
                  <a:pt x="0" y="0"/>
                </a:lnTo>
                <a:close/>
              </a:path>
            </a:pathLst>
          </a:custGeom>
          <a:blipFill>
            <a:blip r:embed="rId3"/>
            <a:stretch>
              <a:fillRect l="0" t="0" r="0" b="0"/>
            </a:stretch>
          </a:blipFill>
        </p:spPr>
      </p:sp>
      <p:grpSp>
        <p:nvGrpSpPr>
          <p:cNvPr name="Group 7" id="7"/>
          <p:cNvGrpSpPr/>
          <p:nvPr/>
        </p:nvGrpSpPr>
        <p:grpSpPr>
          <a:xfrm rot="0">
            <a:off x="1028700" y="7604001"/>
            <a:ext cx="7664588" cy="1654299"/>
            <a:chOff x="0" y="0"/>
            <a:chExt cx="10219451" cy="2205732"/>
          </a:xfrm>
        </p:grpSpPr>
        <p:sp>
          <p:nvSpPr>
            <p:cNvPr name="Freeform 8" id="8"/>
            <p:cNvSpPr/>
            <p:nvPr/>
          </p:nvSpPr>
          <p:spPr>
            <a:xfrm flipH="false" flipV="false" rot="0">
              <a:off x="0" y="0"/>
              <a:ext cx="10219451" cy="2205732"/>
            </a:xfrm>
            <a:custGeom>
              <a:avLst/>
              <a:gdLst/>
              <a:ahLst/>
              <a:cxnLst/>
              <a:rect r="r" b="b" t="t" l="l"/>
              <a:pathLst>
                <a:path h="2205732" w="10219451">
                  <a:moveTo>
                    <a:pt x="0" y="0"/>
                  </a:moveTo>
                  <a:lnTo>
                    <a:pt x="10219451" y="0"/>
                  </a:lnTo>
                  <a:lnTo>
                    <a:pt x="10219451" y="2205732"/>
                  </a:lnTo>
                  <a:lnTo>
                    <a:pt x="0" y="2205732"/>
                  </a:lnTo>
                  <a:close/>
                </a:path>
              </a:pathLst>
            </a:custGeom>
            <a:solidFill>
              <a:srgbClr val="000000">
                <a:alpha val="0"/>
              </a:srgbClr>
            </a:solidFill>
          </p:spPr>
        </p:sp>
        <p:sp>
          <p:nvSpPr>
            <p:cNvPr name="TextBox 9" id="9"/>
            <p:cNvSpPr txBox="true"/>
            <p:nvPr/>
          </p:nvSpPr>
          <p:spPr>
            <a:xfrm>
              <a:off x="0" y="-19050"/>
              <a:ext cx="10219451" cy="2224782"/>
            </a:xfrm>
            <a:prstGeom prst="rect">
              <a:avLst/>
            </a:prstGeom>
          </p:spPr>
          <p:txBody>
            <a:bodyPr anchor="t" rtlCol="false" tIns="0" lIns="0" bIns="0" rIns="0"/>
            <a:lstStyle/>
            <a:p>
              <a:pPr algn="just">
                <a:lnSpc>
                  <a:spcPts val="2400"/>
                </a:lnSpc>
              </a:pPr>
              <a:r>
                <a:rPr lang="en-US" sz="2000" spc="18">
                  <a:solidFill>
                    <a:srgbClr val="000000"/>
                  </a:solidFill>
                  <a:latin typeface="Roboto"/>
                  <a:ea typeface="Roboto"/>
                  <a:cs typeface="Roboto"/>
                  <a:sym typeface="Roboto"/>
                </a:rPr>
                <a:t>Nhiễu Poisson, còn gọi là </a:t>
              </a:r>
              <a:r>
                <a:rPr lang="en-US" b="true" sz="2000" spc="18">
                  <a:solidFill>
                    <a:srgbClr val="000000"/>
                  </a:solidFill>
                  <a:latin typeface="Roboto Bold"/>
                  <a:ea typeface="Roboto Bold"/>
                  <a:cs typeface="Roboto Bold"/>
                  <a:sym typeface="Roboto Bold"/>
                </a:rPr>
                <a:t>nhiễu đếm photon</a:t>
              </a:r>
              <a:r>
                <a:rPr lang="en-US" sz="2000" spc="18">
                  <a:solidFill>
                    <a:srgbClr val="000000"/>
                  </a:solidFill>
                  <a:latin typeface="Roboto"/>
                  <a:ea typeface="Roboto"/>
                  <a:cs typeface="Roboto"/>
                  <a:sym typeface="Roboto"/>
                </a:rPr>
                <a:t>, thường xuất hiện trong các hệ thống chụp ảnh có cường độ ánh sáng thấp như </a:t>
              </a:r>
              <a:r>
                <a:rPr lang="en-US" b="true" sz="2000" spc="18">
                  <a:solidFill>
                    <a:srgbClr val="000000"/>
                  </a:solidFill>
                  <a:latin typeface="Roboto Bold"/>
                  <a:ea typeface="Roboto Bold"/>
                  <a:cs typeface="Roboto Bold"/>
                  <a:sym typeface="Roboto Bold"/>
                </a:rPr>
                <a:t>chụp ảnh y tế, thiên văn học và cảm biến hình ảnh</a:t>
              </a:r>
              <a:r>
                <a:rPr lang="en-US" sz="2000" spc="18">
                  <a:solidFill>
                    <a:srgbClr val="000000"/>
                  </a:solidFill>
                  <a:latin typeface="Roboto"/>
                  <a:ea typeface="Roboto"/>
                  <a:cs typeface="Roboto"/>
                  <a:sym typeface="Roboto"/>
                </a:rPr>
                <a:t>. Nhiễu này có bản chất thống kê, phụ thuộc vào mức độ sáng của ảnh, khiến các vùng sáng bị ảnh hưởng nhiều hơn so với vùng tối.</a:t>
              </a:r>
            </a:p>
          </p:txBody>
        </p:sp>
      </p:grpSp>
      <p:grpSp>
        <p:nvGrpSpPr>
          <p:cNvPr name="Group 10" id="10"/>
          <p:cNvGrpSpPr/>
          <p:nvPr/>
        </p:nvGrpSpPr>
        <p:grpSpPr>
          <a:xfrm rot="0">
            <a:off x="9766511" y="7604001"/>
            <a:ext cx="7792550" cy="1654299"/>
            <a:chOff x="0" y="0"/>
            <a:chExt cx="10390067" cy="2205732"/>
          </a:xfrm>
        </p:grpSpPr>
        <p:sp>
          <p:nvSpPr>
            <p:cNvPr name="Freeform 11" id="11"/>
            <p:cNvSpPr/>
            <p:nvPr/>
          </p:nvSpPr>
          <p:spPr>
            <a:xfrm flipH="false" flipV="false" rot="0">
              <a:off x="0" y="0"/>
              <a:ext cx="10390067" cy="2205732"/>
            </a:xfrm>
            <a:custGeom>
              <a:avLst/>
              <a:gdLst/>
              <a:ahLst/>
              <a:cxnLst/>
              <a:rect r="r" b="b" t="t" l="l"/>
              <a:pathLst>
                <a:path h="2205732" w="10390067">
                  <a:moveTo>
                    <a:pt x="0" y="0"/>
                  </a:moveTo>
                  <a:lnTo>
                    <a:pt x="10390067" y="0"/>
                  </a:lnTo>
                  <a:lnTo>
                    <a:pt x="10390067" y="2205732"/>
                  </a:lnTo>
                  <a:lnTo>
                    <a:pt x="0" y="2205732"/>
                  </a:lnTo>
                  <a:close/>
                </a:path>
              </a:pathLst>
            </a:custGeom>
            <a:solidFill>
              <a:srgbClr val="000000">
                <a:alpha val="0"/>
              </a:srgbClr>
            </a:solidFill>
          </p:spPr>
        </p:sp>
        <p:sp>
          <p:nvSpPr>
            <p:cNvPr name="TextBox 12" id="12"/>
            <p:cNvSpPr txBox="true"/>
            <p:nvPr/>
          </p:nvSpPr>
          <p:spPr>
            <a:xfrm>
              <a:off x="0" y="-19050"/>
              <a:ext cx="10390067" cy="2224782"/>
            </a:xfrm>
            <a:prstGeom prst="rect">
              <a:avLst/>
            </a:prstGeom>
          </p:spPr>
          <p:txBody>
            <a:bodyPr anchor="t" rtlCol="false" tIns="0" lIns="0" bIns="0" rIns="0"/>
            <a:lstStyle/>
            <a:p>
              <a:pPr algn="l">
                <a:lnSpc>
                  <a:spcPts val="2400"/>
                </a:lnSpc>
              </a:pPr>
              <a:r>
                <a:rPr lang="en-US" sz="2000" spc="18">
                  <a:solidFill>
                    <a:srgbClr val="000000"/>
                  </a:solidFill>
                  <a:latin typeface="Roboto"/>
                  <a:ea typeface="Roboto"/>
                  <a:cs typeface="Roboto"/>
                  <a:sym typeface="Roboto"/>
                </a:rPr>
                <a:t>Nhiễu mã hóa xuất hiện do </a:t>
              </a:r>
              <a:r>
                <a:rPr lang="en-US" b="true" sz="2000" spc="18">
                  <a:solidFill>
                    <a:srgbClr val="000000"/>
                  </a:solidFill>
                  <a:latin typeface="Roboto Bold"/>
                  <a:ea typeface="Roboto Bold"/>
                  <a:cs typeface="Roboto Bold"/>
                  <a:sym typeface="Roboto Bold"/>
                </a:rPr>
                <a:t>quá trình nén ảnh hoặc truyền tải dữ liệu số</a:t>
              </a:r>
              <a:r>
                <a:rPr lang="en-US" sz="2000" spc="18">
                  <a:solidFill>
                    <a:srgbClr val="000000"/>
                  </a:solidFill>
                  <a:latin typeface="Roboto"/>
                  <a:ea typeface="Roboto"/>
                  <a:cs typeface="Roboto"/>
                  <a:sym typeface="Roboto"/>
                </a:rPr>
                <a:t>, thường thấy trong các định dạng ảnh </a:t>
              </a:r>
              <a:r>
                <a:rPr lang="en-US" b="true" sz="2000" spc="18">
                  <a:solidFill>
                    <a:srgbClr val="000000"/>
                  </a:solidFill>
                  <a:latin typeface="Roboto Bold"/>
                  <a:ea typeface="Roboto Bold"/>
                  <a:cs typeface="Roboto Bold"/>
                  <a:sym typeface="Roboto Bold"/>
                </a:rPr>
                <a:t>JPEG, MPEG</a:t>
              </a:r>
              <a:r>
                <a:rPr lang="en-US" sz="2000" spc="18">
                  <a:solidFill>
                    <a:srgbClr val="000000"/>
                  </a:solidFill>
                  <a:latin typeface="Roboto"/>
                  <a:ea typeface="Roboto"/>
                  <a:cs typeface="Roboto"/>
                  <a:sym typeface="Roboto"/>
                </a:rPr>
                <a:t> khi sử dụng thuật toán nén mất dữ liệu. Loại nhiễu này gây ra hiện tượng </a:t>
              </a:r>
              <a:r>
                <a:rPr lang="en-US" b="true" sz="2000" spc="18">
                  <a:solidFill>
                    <a:srgbClr val="000000"/>
                  </a:solidFill>
                  <a:latin typeface="Roboto Bold"/>
                  <a:ea typeface="Roboto Bold"/>
                  <a:cs typeface="Roboto Bold"/>
                  <a:sym typeface="Roboto Bold"/>
                </a:rPr>
                <a:t>khối vuông (blocking), mất chi tiết hoặc méo màu</a:t>
              </a:r>
              <a:r>
                <a:rPr lang="en-US" sz="2000" spc="18">
                  <a:solidFill>
                    <a:srgbClr val="000000"/>
                  </a:solidFill>
                  <a:latin typeface="Roboto"/>
                  <a:ea typeface="Roboto"/>
                  <a:cs typeface="Roboto"/>
                  <a:sym typeface="Roboto"/>
                </a:rPr>
                <a:t>, ảnh hưởng đến chất lượng thị giác và làm giảm độ chính xác khi xử lý ảnh.</a:t>
              </a:r>
            </a:p>
          </p:txBody>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260079" y="2522141"/>
            <a:ext cx="7737077" cy="1236265"/>
            <a:chOff x="0" y="0"/>
            <a:chExt cx="10316103" cy="1648353"/>
          </a:xfrm>
        </p:grpSpPr>
        <p:sp>
          <p:nvSpPr>
            <p:cNvPr name="Freeform 3" id="3"/>
            <p:cNvSpPr/>
            <p:nvPr/>
          </p:nvSpPr>
          <p:spPr>
            <a:xfrm flipH="false" flipV="false" rot="0">
              <a:off x="0" y="0"/>
              <a:ext cx="10316104" cy="1648353"/>
            </a:xfrm>
            <a:custGeom>
              <a:avLst/>
              <a:gdLst/>
              <a:ahLst/>
              <a:cxnLst/>
              <a:rect r="r" b="b" t="t" l="l"/>
              <a:pathLst>
                <a:path h="1648353" w="10316104">
                  <a:moveTo>
                    <a:pt x="0" y="0"/>
                  </a:moveTo>
                  <a:lnTo>
                    <a:pt x="10316104" y="0"/>
                  </a:lnTo>
                  <a:lnTo>
                    <a:pt x="10316104" y="1648353"/>
                  </a:lnTo>
                  <a:lnTo>
                    <a:pt x="0" y="1648353"/>
                  </a:lnTo>
                  <a:close/>
                </a:path>
              </a:pathLst>
            </a:custGeom>
            <a:solidFill>
              <a:srgbClr val="000000">
                <a:alpha val="0"/>
              </a:srgbClr>
            </a:solidFill>
          </p:spPr>
        </p:sp>
        <p:sp>
          <p:nvSpPr>
            <p:cNvPr name="TextBox 4" id="4"/>
            <p:cNvSpPr txBox="true"/>
            <p:nvPr/>
          </p:nvSpPr>
          <p:spPr>
            <a:xfrm>
              <a:off x="0" y="28575"/>
              <a:ext cx="10316103" cy="1619778"/>
            </a:xfrm>
            <a:prstGeom prst="rect">
              <a:avLst/>
            </a:prstGeom>
          </p:spPr>
          <p:txBody>
            <a:bodyPr anchor="ctr" rtlCol="false" tIns="0" lIns="0" bIns="0" rIns="0"/>
            <a:lstStyle/>
            <a:p>
              <a:pPr algn="ctr">
                <a:lnSpc>
                  <a:spcPts val="3780"/>
                </a:lnSpc>
              </a:pPr>
              <a:r>
                <a:rPr lang="en-US" b="true" sz="3500" spc="32">
                  <a:solidFill>
                    <a:srgbClr val="000000"/>
                  </a:solidFill>
                  <a:latin typeface="Roboto Bold"/>
                  <a:ea typeface="Roboto Bold"/>
                  <a:cs typeface="Roboto Bold"/>
                  <a:sym typeface="Roboto Bold"/>
                </a:rPr>
                <a:t>Nhiễu Poisson</a:t>
              </a:r>
            </a:p>
          </p:txBody>
        </p:sp>
      </p:grpSp>
      <p:grpSp>
        <p:nvGrpSpPr>
          <p:cNvPr name="Group 5" id="5"/>
          <p:cNvGrpSpPr/>
          <p:nvPr/>
        </p:nvGrpSpPr>
        <p:grpSpPr>
          <a:xfrm rot="0">
            <a:off x="1260079" y="3758406"/>
            <a:ext cx="7737077" cy="5526485"/>
            <a:chOff x="0" y="0"/>
            <a:chExt cx="10316103" cy="7368647"/>
          </a:xfrm>
        </p:grpSpPr>
        <p:sp>
          <p:nvSpPr>
            <p:cNvPr name="Freeform 6" id="6"/>
            <p:cNvSpPr/>
            <p:nvPr/>
          </p:nvSpPr>
          <p:spPr>
            <a:xfrm flipH="false" flipV="false" rot="0">
              <a:off x="0" y="0"/>
              <a:ext cx="10316104" cy="7368646"/>
            </a:xfrm>
            <a:custGeom>
              <a:avLst/>
              <a:gdLst/>
              <a:ahLst/>
              <a:cxnLst/>
              <a:rect r="r" b="b" t="t" l="l"/>
              <a:pathLst>
                <a:path h="7368646" w="10316104">
                  <a:moveTo>
                    <a:pt x="0" y="0"/>
                  </a:moveTo>
                  <a:lnTo>
                    <a:pt x="10316104" y="0"/>
                  </a:lnTo>
                  <a:lnTo>
                    <a:pt x="10316104" y="7368646"/>
                  </a:lnTo>
                  <a:lnTo>
                    <a:pt x="0" y="7368646"/>
                  </a:lnTo>
                  <a:close/>
                </a:path>
              </a:pathLst>
            </a:custGeom>
            <a:solidFill>
              <a:srgbClr val="000000">
                <a:alpha val="0"/>
              </a:srgbClr>
            </a:solidFill>
          </p:spPr>
        </p:sp>
        <p:sp>
          <p:nvSpPr>
            <p:cNvPr name="TextBox 7" id="7"/>
            <p:cNvSpPr txBox="true"/>
            <p:nvPr/>
          </p:nvSpPr>
          <p:spPr>
            <a:xfrm>
              <a:off x="0" y="-95250"/>
              <a:ext cx="10316103" cy="7463897"/>
            </a:xfrm>
            <a:prstGeom prst="rect">
              <a:avLst/>
            </a:prstGeom>
          </p:spPr>
          <p:txBody>
            <a:bodyPr anchor="t" rtlCol="false" tIns="0" lIns="0" bIns="0" rIns="0"/>
            <a:lstStyle/>
            <a:p>
              <a:pPr algn="l" marL="369491" indent="-184745" lvl="1">
                <a:lnSpc>
                  <a:spcPts val="3763"/>
                </a:lnSpc>
                <a:buFont typeface="Arial"/>
                <a:buChar char="•"/>
              </a:pPr>
              <a:r>
                <a:rPr lang="en-US" sz="2449" spc="22">
                  <a:solidFill>
                    <a:srgbClr val="000000"/>
                  </a:solidFill>
                  <a:latin typeface="Roboto"/>
                  <a:ea typeface="Roboto"/>
                  <a:cs typeface="Roboto"/>
                  <a:sym typeface="Roboto"/>
                </a:rPr>
                <a:t>Giúp làm mịn ảnh trên các vùng đồng nhất, nhưng không hiệu quả trong việc loại bỏ nhiễu ở các vùng có độ sáng cao.</a:t>
              </a:r>
            </a:p>
            <a:p>
              <a:pPr algn="l" marL="369491" indent="-184745" lvl="1">
                <a:lnSpc>
                  <a:spcPts val="3763"/>
                </a:lnSpc>
                <a:buFont typeface="Arial"/>
                <a:buChar char="•"/>
              </a:pPr>
              <a:r>
                <a:rPr lang="en-US" sz="2449" spc="22">
                  <a:solidFill>
                    <a:srgbClr val="000000"/>
                  </a:solidFill>
                  <a:latin typeface="Roboto"/>
                  <a:ea typeface="Roboto"/>
                  <a:cs typeface="Roboto"/>
                  <a:sym typeface="Roboto"/>
                </a:rPr>
                <a:t>Mặt nạ 3×3 giữ chi tiết tốt nhưng giảm nhiễu chưa mạnh, trong khi 7×7 làm mịn tốt nhưng khiến mất nhiều chi tiết nhỏ.</a:t>
              </a:r>
            </a:p>
            <a:p>
              <a:pPr algn="l" marL="369491" indent="-184745" lvl="1">
                <a:lnSpc>
                  <a:spcPts val="3763"/>
                </a:lnSpc>
                <a:buFont typeface="Arial"/>
                <a:buChar char="•"/>
              </a:pPr>
              <a:r>
                <a:rPr lang="en-US" sz="2449" spc="22">
                  <a:solidFill>
                    <a:srgbClr val="000000"/>
                  </a:solidFill>
                  <a:latin typeface="Roboto"/>
                  <a:ea typeface="Roboto"/>
                  <a:cs typeface="Roboto"/>
                  <a:sym typeface="Roboto"/>
                </a:rPr>
                <a:t>Mặt nạ 5×5 đạt sự cân bằng tối ưu, giúp giảm nhiễu mà vẫn bảo toàn cấu trúc ảnh​.</a:t>
              </a:r>
            </a:p>
          </p:txBody>
        </p:sp>
      </p:grpSp>
      <p:grpSp>
        <p:nvGrpSpPr>
          <p:cNvPr name="Group 8" id="8"/>
          <p:cNvGrpSpPr/>
          <p:nvPr/>
        </p:nvGrpSpPr>
        <p:grpSpPr>
          <a:xfrm rot="0">
            <a:off x="9259094" y="2522141"/>
            <a:ext cx="7774781" cy="1236265"/>
            <a:chOff x="0" y="0"/>
            <a:chExt cx="10366375" cy="1648353"/>
          </a:xfrm>
        </p:grpSpPr>
        <p:sp>
          <p:nvSpPr>
            <p:cNvPr name="Freeform 9" id="9"/>
            <p:cNvSpPr/>
            <p:nvPr/>
          </p:nvSpPr>
          <p:spPr>
            <a:xfrm flipH="false" flipV="false" rot="0">
              <a:off x="0" y="0"/>
              <a:ext cx="10366375" cy="1648353"/>
            </a:xfrm>
            <a:custGeom>
              <a:avLst/>
              <a:gdLst/>
              <a:ahLst/>
              <a:cxnLst/>
              <a:rect r="r" b="b" t="t" l="l"/>
              <a:pathLst>
                <a:path h="1648353" w="10366375">
                  <a:moveTo>
                    <a:pt x="0" y="0"/>
                  </a:moveTo>
                  <a:lnTo>
                    <a:pt x="10366375" y="0"/>
                  </a:lnTo>
                  <a:lnTo>
                    <a:pt x="10366375" y="1648353"/>
                  </a:lnTo>
                  <a:lnTo>
                    <a:pt x="0" y="1648353"/>
                  </a:lnTo>
                  <a:close/>
                </a:path>
              </a:pathLst>
            </a:custGeom>
            <a:solidFill>
              <a:srgbClr val="000000">
                <a:alpha val="0"/>
              </a:srgbClr>
            </a:solidFill>
          </p:spPr>
        </p:sp>
        <p:sp>
          <p:nvSpPr>
            <p:cNvPr name="TextBox 10" id="10"/>
            <p:cNvSpPr txBox="true"/>
            <p:nvPr/>
          </p:nvSpPr>
          <p:spPr>
            <a:xfrm>
              <a:off x="0" y="28575"/>
              <a:ext cx="10366375" cy="1619778"/>
            </a:xfrm>
            <a:prstGeom prst="rect">
              <a:avLst/>
            </a:prstGeom>
          </p:spPr>
          <p:txBody>
            <a:bodyPr anchor="ctr" rtlCol="false" tIns="0" lIns="0" bIns="0" rIns="0"/>
            <a:lstStyle/>
            <a:p>
              <a:pPr algn="ctr">
                <a:lnSpc>
                  <a:spcPts val="3780"/>
                </a:lnSpc>
              </a:pPr>
              <a:r>
                <a:rPr lang="en-US" b="true" sz="3500" spc="32">
                  <a:solidFill>
                    <a:srgbClr val="000000"/>
                  </a:solidFill>
                  <a:latin typeface="Roboto Bold"/>
                  <a:ea typeface="Roboto Bold"/>
                  <a:cs typeface="Roboto Bold"/>
                  <a:sym typeface="Roboto Bold"/>
                </a:rPr>
                <a:t>Nhiễu mã hóa</a:t>
              </a:r>
            </a:p>
          </p:txBody>
        </p:sp>
      </p:grpSp>
      <p:grpSp>
        <p:nvGrpSpPr>
          <p:cNvPr name="Group 11" id="11"/>
          <p:cNvGrpSpPr/>
          <p:nvPr/>
        </p:nvGrpSpPr>
        <p:grpSpPr>
          <a:xfrm rot="0">
            <a:off x="9259094" y="3758406"/>
            <a:ext cx="7774781" cy="5526485"/>
            <a:chOff x="0" y="0"/>
            <a:chExt cx="10366375" cy="7368647"/>
          </a:xfrm>
        </p:grpSpPr>
        <p:sp>
          <p:nvSpPr>
            <p:cNvPr name="Freeform 12" id="12"/>
            <p:cNvSpPr/>
            <p:nvPr/>
          </p:nvSpPr>
          <p:spPr>
            <a:xfrm flipH="false" flipV="false" rot="0">
              <a:off x="0" y="0"/>
              <a:ext cx="10366375" cy="7368646"/>
            </a:xfrm>
            <a:custGeom>
              <a:avLst/>
              <a:gdLst/>
              <a:ahLst/>
              <a:cxnLst/>
              <a:rect r="r" b="b" t="t" l="l"/>
              <a:pathLst>
                <a:path h="7368646" w="10366375">
                  <a:moveTo>
                    <a:pt x="0" y="0"/>
                  </a:moveTo>
                  <a:lnTo>
                    <a:pt x="10366375" y="0"/>
                  </a:lnTo>
                  <a:lnTo>
                    <a:pt x="10366375" y="7368646"/>
                  </a:lnTo>
                  <a:lnTo>
                    <a:pt x="0" y="7368646"/>
                  </a:lnTo>
                  <a:close/>
                </a:path>
              </a:pathLst>
            </a:custGeom>
            <a:solidFill>
              <a:srgbClr val="000000">
                <a:alpha val="0"/>
              </a:srgbClr>
            </a:solidFill>
          </p:spPr>
        </p:sp>
        <p:sp>
          <p:nvSpPr>
            <p:cNvPr name="TextBox 13" id="13"/>
            <p:cNvSpPr txBox="true"/>
            <p:nvPr/>
          </p:nvSpPr>
          <p:spPr>
            <a:xfrm>
              <a:off x="0" y="-114300"/>
              <a:ext cx="10366375" cy="7482947"/>
            </a:xfrm>
            <a:prstGeom prst="rect">
              <a:avLst/>
            </a:prstGeom>
          </p:spPr>
          <p:txBody>
            <a:bodyPr anchor="t" rtlCol="false" tIns="0" lIns="0" bIns="0" rIns="0"/>
            <a:lstStyle/>
            <a:p>
              <a:pPr algn="l" marL="369491" indent="-184745" lvl="1">
                <a:lnSpc>
                  <a:spcPts val="3998"/>
                </a:lnSpc>
                <a:buFont typeface="Arial"/>
                <a:buChar char="•"/>
              </a:pPr>
              <a:r>
                <a:rPr lang="en-US" sz="2449" spc="22">
                  <a:solidFill>
                    <a:srgbClr val="000000"/>
                  </a:solidFill>
                  <a:latin typeface="Roboto"/>
                  <a:ea typeface="Roboto"/>
                  <a:cs typeface="Roboto"/>
                  <a:sym typeface="Roboto"/>
                </a:rPr>
                <a:t>Cải thiện một phần chất lượng ảnh, đặc biệt ở vùng đồng nhất, nhưng không thể loại bỏ hoàn toàn nhiễu do quá trình nén.</a:t>
              </a:r>
            </a:p>
            <a:p>
              <a:pPr algn="l" marL="369491" indent="-184745" lvl="1">
                <a:lnSpc>
                  <a:spcPts val="3998"/>
                </a:lnSpc>
                <a:buFont typeface="Arial"/>
                <a:buChar char="•"/>
              </a:pPr>
              <a:r>
                <a:rPr lang="en-US" sz="2449" spc="22">
                  <a:solidFill>
                    <a:srgbClr val="000000"/>
                  </a:solidFill>
                  <a:latin typeface="Roboto"/>
                  <a:ea typeface="Roboto"/>
                  <a:cs typeface="Roboto"/>
                  <a:sym typeface="Roboto"/>
                </a:rPr>
                <a:t>Mặt nạ 3×3 giữ chi tiết tốt nhưng hiệu quả giảm nhiễu hạn chế. Mặt nạ 7×7 làm mờ mạnh nhưng dễ mất chi tiết quan trọng.</a:t>
              </a:r>
            </a:p>
            <a:p>
              <a:pPr algn="l" marL="369491" indent="-184745" lvl="1">
                <a:lnSpc>
                  <a:spcPts val="3998"/>
                </a:lnSpc>
                <a:buFont typeface="Arial"/>
                <a:buChar char="•"/>
              </a:pPr>
              <a:r>
                <a:rPr lang="en-US" sz="2449" spc="22">
                  <a:solidFill>
                    <a:srgbClr val="000000"/>
                  </a:solidFill>
                  <a:latin typeface="Roboto"/>
                  <a:ea typeface="Roboto"/>
                  <a:cs typeface="Roboto"/>
                  <a:sym typeface="Roboto"/>
                </a:rPr>
                <a:t>Mặt nạ 5×5 tiếp tục là lựa chọn tối ưu, giúp giảm nhiễu mà không làm mất quá nhiều thông tin​.</a:t>
              </a:r>
            </a:p>
          </p:txBody>
        </p:sp>
      </p:grpSp>
      <p:grpSp>
        <p:nvGrpSpPr>
          <p:cNvPr name="Group 14" id="14"/>
          <p:cNvGrpSpPr/>
          <p:nvPr/>
        </p:nvGrpSpPr>
        <p:grpSpPr>
          <a:xfrm rot="0">
            <a:off x="1260079" y="547688"/>
            <a:ext cx="15773796" cy="1988344"/>
            <a:chOff x="0" y="0"/>
            <a:chExt cx="21031728" cy="2651125"/>
          </a:xfrm>
        </p:grpSpPr>
        <p:sp>
          <p:nvSpPr>
            <p:cNvPr name="Freeform 15" id="15"/>
            <p:cNvSpPr/>
            <p:nvPr/>
          </p:nvSpPr>
          <p:spPr>
            <a:xfrm flipH="false" flipV="false" rot="0">
              <a:off x="0" y="0"/>
              <a:ext cx="21031729" cy="2651125"/>
            </a:xfrm>
            <a:custGeom>
              <a:avLst/>
              <a:gdLst/>
              <a:ahLst/>
              <a:cxnLst/>
              <a:rect r="r" b="b" t="t" l="l"/>
              <a:pathLst>
                <a:path h="2651125" w="21031729">
                  <a:moveTo>
                    <a:pt x="0" y="0"/>
                  </a:moveTo>
                  <a:lnTo>
                    <a:pt x="21031729" y="0"/>
                  </a:lnTo>
                  <a:lnTo>
                    <a:pt x="21031729" y="2651125"/>
                  </a:lnTo>
                  <a:lnTo>
                    <a:pt x="0" y="2651125"/>
                  </a:lnTo>
                  <a:close/>
                </a:path>
              </a:pathLst>
            </a:custGeom>
            <a:solidFill>
              <a:srgbClr val="000000">
                <a:alpha val="0"/>
              </a:srgbClr>
            </a:solidFill>
          </p:spPr>
        </p:sp>
        <p:sp>
          <p:nvSpPr>
            <p:cNvPr name="TextBox 16" id="16"/>
            <p:cNvSpPr txBox="true"/>
            <p:nvPr/>
          </p:nvSpPr>
          <p:spPr>
            <a:xfrm>
              <a:off x="0" y="57150"/>
              <a:ext cx="21031728" cy="2593975"/>
            </a:xfrm>
            <a:prstGeom prst="rect">
              <a:avLst/>
            </a:prstGeom>
          </p:spPr>
          <p:txBody>
            <a:bodyPr anchor="ctr" rtlCol="false" tIns="0" lIns="0" bIns="0" rIns="0"/>
            <a:lstStyle/>
            <a:p>
              <a:pPr algn="r">
                <a:lnSpc>
                  <a:spcPts val="5940"/>
                </a:lnSpc>
              </a:pPr>
              <a:r>
                <a:rPr lang="en-US" b="true" sz="5500" spc="51">
                  <a:solidFill>
                    <a:srgbClr val="000000"/>
                  </a:solidFill>
                  <a:latin typeface="Roboto Bold"/>
                  <a:ea typeface="Roboto Bold"/>
                  <a:cs typeface="Roboto Bold"/>
                  <a:sym typeface="Roboto Bold"/>
                </a:rPr>
                <a:t>NHIỄU POISSON VÀ NHIỄU MÃ HÓA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3269361" y="0"/>
            <a:ext cx="5013877" cy="10287000"/>
            <a:chOff x="0" y="0"/>
            <a:chExt cx="1696052" cy="3479800"/>
          </a:xfrm>
        </p:grpSpPr>
        <p:sp>
          <p:nvSpPr>
            <p:cNvPr name="Freeform 3" id="3"/>
            <p:cNvSpPr/>
            <p:nvPr/>
          </p:nvSpPr>
          <p:spPr>
            <a:xfrm flipH="false" flipV="false" rot="0">
              <a:off x="0" y="0"/>
              <a:ext cx="1696052" cy="3479800"/>
            </a:xfrm>
            <a:custGeom>
              <a:avLst/>
              <a:gdLst/>
              <a:ahLst/>
              <a:cxnLst/>
              <a:rect r="r" b="b" t="t" l="l"/>
              <a:pathLst>
                <a:path h="3479800" w="1696052">
                  <a:moveTo>
                    <a:pt x="1571592" y="3479800"/>
                  </a:moveTo>
                  <a:lnTo>
                    <a:pt x="124460" y="3479800"/>
                  </a:lnTo>
                  <a:cubicBezTo>
                    <a:pt x="55880" y="3479800"/>
                    <a:pt x="0" y="3423920"/>
                    <a:pt x="0" y="3355340"/>
                  </a:cubicBezTo>
                  <a:lnTo>
                    <a:pt x="0" y="124460"/>
                  </a:lnTo>
                  <a:cubicBezTo>
                    <a:pt x="0" y="55880"/>
                    <a:pt x="55880" y="0"/>
                    <a:pt x="124460" y="0"/>
                  </a:cubicBezTo>
                  <a:lnTo>
                    <a:pt x="1571592" y="0"/>
                  </a:lnTo>
                  <a:cubicBezTo>
                    <a:pt x="1640172" y="0"/>
                    <a:pt x="1696052" y="55880"/>
                    <a:pt x="1696052" y="124460"/>
                  </a:cubicBezTo>
                  <a:lnTo>
                    <a:pt x="1696052" y="3355340"/>
                  </a:lnTo>
                  <a:cubicBezTo>
                    <a:pt x="1696052" y="3423920"/>
                    <a:pt x="1640172" y="3479800"/>
                    <a:pt x="1571592" y="3479800"/>
                  </a:cubicBezTo>
                  <a:close/>
                </a:path>
              </a:pathLst>
            </a:custGeom>
            <a:solidFill>
              <a:srgbClr val="B8D6F6"/>
            </a:solidFill>
          </p:spPr>
        </p:sp>
      </p:grpSp>
      <p:sp>
        <p:nvSpPr>
          <p:cNvPr name="Freeform 4" id="4"/>
          <p:cNvSpPr/>
          <p:nvPr/>
        </p:nvSpPr>
        <p:spPr>
          <a:xfrm flipH="false" flipV="false" rot="0">
            <a:off x="13982094" y="2960145"/>
            <a:ext cx="3919347" cy="4114800"/>
          </a:xfrm>
          <a:custGeom>
            <a:avLst/>
            <a:gdLst/>
            <a:ahLst/>
            <a:cxnLst/>
            <a:rect r="r" b="b" t="t" l="l"/>
            <a:pathLst>
              <a:path h="4114800" w="3919347">
                <a:moveTo>
                  <a:pt x="0" y="0"/>
                </a:moveTo>
                <a:lnTo>
                  <a:pt x="3919347" y="0"/>
                </a:lnTo>
                <a:lnTo>
                  <a:pt x="3919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4548621"/>
            <a:ext cx="1884827" cy="1529066"/>
          </a:xfrm>
          <a:custGeom>
            <a:avLst/>
            <a:gdLst/>
            <a:ahLst/>
            <a:cxnLst/>
            <a:rect r="r" b="b" t="t" l="l"/>
            <a:pathLst>
              <a:path h="1529066" w="1884827">
                <a:moveTo>
                  <a:pt x="0" y="0"/>
                </a:moveTo>
                <a:lnTo>
                  <a:pt x="1884827" y="0"/>
                </a:lnTo>
                <a:lnTo>
                  <a:pt x="1884827" y="1529066"/>
                </a:lnTo>
                <a:lnTo>
                  <a:pt x="0" y="1529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271814" y="4643089"/>
            <a:ext cx="1637936" cy="1340129"/>
          </a:xfrm>
          <a:custGeom>
            <a:avLst/>
            <a:gdLst/>
            <a:ahLst/>
            <a:cxnLst/>
            <a:rect r="r" b="b" t="t" l="l"/>
            <a:pathLst>
              <a:path h="1340129" w="1637936">
                <a:moveTo>
                  <a:pt x="0" y="0"/>
                </a:moveTo>
                <a:lnTo>
                  <a:pt x="1637936" y="0"/>
                </a:lnTo>
                <a:lnTo>
                  <a:pt x="1637936" y="1340130"/>
                </a:lnTo>
                <a:lnTo>
                  <a:pt x="0" y="1340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6690423"/>
            <a:ext cx="1587653" cy="1323706"/>
          </a:xfrm>
          <a:custGeom>
            <a:avLst/>
            <a:gdLst/>
            <a:ahLst/>
            <a:cxnLst/>
            <a:rect r="r" b="b" t="t" l="l"/>
            <a:pathLst>
              <a:path h="1323706" w="1587653">
                <a:moveTo>
                  <a:pt x="0" y="0"/>
                </a:moveTo>
                <a:lnTo>
                  <a:pt x="1587653" y="0"/>
                </a:lnTo>
                <a:lnTo>
                  <a:pt x="1587653" y="1323706"/>
                </a:lnTo>
                <a:lnTo>
                  <a:pt x="0" y="13237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220785" y="6701306"/>
            <a:ext cx="1688965" cy="1589738"/>
          </a:xfrm>
          <a:custGeom>
            <a:avLst/>
            <a:gdLst/>
            <a:ahLst/>
            <a:cxnLst/>
            <a:rect r="r" b="b" t="t" l="l"/>
            <a:pathLst>
              <a:path h="1589738" w="1688965">
                <a:moveTo>
                  <a:pt x="0" y="0"/>
                </a:moveTo>
                <a:lnTo>
                  <a:pt x="1688965" y="0"/>
                </a:lnTo>
                <a:lnTo>
                  <a:pt x="1688965" y="1589738"/>
                </a:lnTo>
                <a:lnTo>
                  <a:pt x="0" y="1589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940766" y="2113884"/>
            <a:ext cx="7588827" cy="1338580"/>
          </a:xfrm>
          <a:prstGeom prst="rect">
            <a:avLst/>
          </a:prstGeom>
        </p:spPr>
        <p:txBody>
          <a:bodyPr anchor="t" rtlCol="false" tIns="0" lIns="0" bIns="0" rIns="0">
            <a:spAutoFit/>
          </a:bodyPr>
          <a:lstStyle/>
          <a:p>
            <a:pPr algn="ctr" marL="0" indent="0" lvl="0">
              <a:lnSpc>
                <a:spcPts val="5329"/>
              </a:lnSpc>
            </a:pPr>
            <a:r>
              <a:rPr lang="en-US" b="true" sz="4099">
                <a:solidFill>
                  <a:srgbClr val="0F3256"/>
                </a:solidFill>
                <a:latin typeface="Roboto Bold"/>
                <a:ea typeface="Roboto Bold"/>
                <a:cs typeface="Roboto Bold"/>
                <a:sym typeface="Roboto Bold"/>
              </a:rPr>
              <a:t>TẦM QUAN TRỌNG CỦA XỬ LÝ ẢNH SỐ </a:t>
            </a:r>
          </a:p>
        </p:txBody>
      </p:sp>
      <p:sp>
        <p:nvSpPr>
          <p:cNvPr name="TextBox 10" id="10"/>
          <p:cNvSpPr txBox="true"/>
          <p:nvPr/>
        </p:nvSpPr>
        <p:spPr>
          <a:xfrm rot="0">
            <a:off x="1776226" y="4813542"/>
            <a:ext cx="4409863" cy="1169677"/>
          </a:xfrm>
          <a:prstGeom prst="rect">
            <a:avLst/>
          </a:prstGeom>
        </p:spPr>
        <p:txBody>
          <a:bodyPr anchor="t" rtlCol="false" tIns="0" lIns="0" bIns="0" rIns="0">
            <a:spAutoFit/>
          </a:bodyPr>
          <a:lstStyle/>
          <a:p>
            <a:pPr algn="ctr">
              <a:lnSpc>
                <a:spcPts val="2377"/>
              </a:lnSpc>
            </a:pPr>
            <a:r>
              <a:rPr lang="en-US" b="true" sz="1698" i="true">
                <a:solidFill>
                  <a:srgbClr val="0F3256"/>
                </a:solidFill>
                <a:latin typeface="Roboto Bold Italics"/>
                <a:ea typeface="Roboto Bold Italics"/>
                <a:cs typeface="Roboto Bold Italics"/>
                <a:sym typeface="Roboto Bold Italics"/>
              </a:rPr>
              <a:t>Y Tế</a:t>
            </a:r>
            <a:r>
              <a:rPr lang="en-US" sz="1698">
                <a:solidFill>
                  <a:srgbClr val="0F3256"/>
                </a:solidFill>
                <a:latin typeface="Roboto"/>
                <a:ea typeface="Roboto"/>
                <a:cs typeface="Roboto"/>
                <a:sym typeface="Roboto"/>
              </a:rPr>
              <a:t> </a:t>
            </a:r>
          </a:p>
          <a:p>
            <a:pPr algn="ctr">
              <a:lnSpc>
                <a:spcPts val="2377"/>
              </a:lnSpc>
              <a:spcBef>
                <a:spcPct val="0"/>
              </a:spcBef>
            </a:pPr>
            <a:r>
              <a:rPr lang="en-US" sz="1698">
                <a:solidFill>
                  <a:srgbClr val="0F3256"/>
                </a:solidFill>
                <a:latin typeface="Roboto"/>
                <a:ea typeface="Roboto"/>
                <a:cs typeface="Roboto"/>
                <a:sym typeface="Roboto"/>
              </a:rPr>
              <a:t>Xử lý ảnh được sử dụng trong chẩn đoán y tế, phân tích hình ảnh y tế, hỗ trợ các bác sĩ trong việc chẩn đoán và điều trị bệnh.</a:t>
            </a:r>
          </a:p>
        </p:txBody>
      </p:sp>
      <p:sp>
        <p:nvSpPr>
          <p:cNvPr name="TextBox 11" id="11"/>
          <p:cNvSpPr txBox="true"/>
          <p:nvPr/>
        </p:nvSpPr>
        <p:spPr>
          <a:xfrm rot="0">
            <a:off x="9139238" y="4979445"/>
            <a:ext cx="9525" cy="290010"/>
          </a:xfrm>
          <a:prstGeom prst="rect">
            <a:avLst/>
          </a:prstGeom>
        </p:spPr>
        <p:txBody>
          <a:bodyPr anchor="t" rtlCol="false" tIns="0" lIns="0" bIns="0" rIns="0">
            <a:spAutoFit/>
          </a:bodyPr>
          <a:lstStyle/>
          <a:p>
            <a:pPr algn="ctr">
              <a:lnSpc>
                <a:spcPts val="2390"/>
              </a:lnSpc>
              <a:spcBef>
                <a:spcPct val="0"/>
              </a:spcBef>
            </a:pPr>
          </a:p>
        </p:txBody>
      </p:sp>
      <p:sp>
        <p:nvSpPr>
          <p:cNvPr name="TextBox 12" id="12"/>
          <p:cNvSpPr txBox="true"/>
          <p:nvPr/>
        </p:nvSpPr>
        <p:spPr>
          <a:xfrm rot="0">
            <a:off x="8105793" y="4706186"/>
            <a:ext cx="4847600" cy="1175835"/>
          </a:xfrm>
          <a:prstGeom prst="rect">
            <a:avLst/>
          </a:prstGeom>
        </p:spPr>
        <p:txBody>
          <a:bodyPr anchor="t" rtlCol="false" tIns="0" lIns="0" bIns="0" rIns="0">
            <a:spAutoFit/>
          </a:bodyPr>
          <a:lstStyle/>
          <a:p>
            <a:pPr algn="ctr">
              <a:lnSpc>
                <a:spcPts val="2390"/>
              </a:lnSpc>
            </a:pPr>
            <a:r>
              <a:rPr lang="en-US" b="true" sz="1707" i="true">
                <a:solidFill>
                  <a:srgbClr val="0F3256"/>
                </a:solidFill>
                <a:latin typeface="Roboto Bold Italics"/>
                <a:ea typeface="Roboto Bold Italics"/>
                <a:cs typeface="Roboto Bold Italics"/>
                <a:sym typeface="Roboto Bold Italics"/>
              </a:rPr>
              <a:t>An Ninh</a:t>
            </a:r>
          </a:p>
          <a:p>
            <a:pPr algn="ctr">
              <a:lnSpc>
                <a:spcPts val="2390"/>
              </a:lnSpc>
              <a:spcBef>
                <a:spcPct val="0"/>
              </a:spcBef>
            </a:pPr>
            <a:r>
              <a:rPr lang="en-US" sz="1707">
                <a:solidFill>
                  <a:srgbClr val="0F3256"/>
                </a:solidFill>
                <a:latin typeface="Roboto"/>
                <a:ea typeface="Roboto"/>
                <a:cs typeface="Roboto"/>
                <a:sym typeface="Roboto"/>
              </a:rPr>
              <a:t>Xử lý ảnh đóng vai trò quan trọng trong hệ thống an ninh, giám sát, nhận diện khuôn mặt, phát hiện đối tượng nghi ngờ.</a:t>
            </a:r>
          </a:p>
        </p:txBody>
      </p:sp>
      <p:sp>
        <p:nvSpPr>
          <p:cNvPr name="TextBox 13" id="13"/>
          <p:cNvSpPr txBox="true"/>
          <p:nvPr/>
        </p:nvSpPr>
        <p:spPr>
          <a:xfrm rot="0">
            <a:off x="1696622" y="7036845"/>
            <a:ext cx="4409863" cy="880560"/>
          </a:xfrm>
          <a:prstGeom prst="rect">
            <a:avLst/>
          </a:prstGeom>
        </p:spPr>
        <p:txBody>
          <a:bodyPr anchor="t" rtlCol="false" tIns="0" lIns="0" bIns="0" rIns="0">
            <a:spAutoFit/>
          </a:bodyPr>
          <a:lstStyle/>
          <a:p>
            <a:pPr algn="ctr">
              <a:lnSpc>
                <a:spcPts val="2390"/>
              </a:lnSpc>
            </a:pPr>
            <a:r>
              <a:rPr lang="en-US" b="true" sz="1707" i="true">
                <a:solidFill>
                  <a:srgbClr val="0F3256"/>
                </a:solidFill>
                <a:latin typeface="Roboto Bold Italics"/>
                <a:ea typeface="Roboto Bold Italics"/>
                <a:cs typeface="Roboto Bold Italics"/>
                <a:sym typeface="Roboto Bold Italics"/>
              </a:rPr>
              <a:t>Giao Thông</a:t>
            </a:r>
          </a:p>
          <a:p>
            <a:pPr algn="ctr">
              <a:lnSpc>
                <a:spcPts val="2390"/>
              </a:lnSpc>
              <a:spcBef>
                <a:spcPct val="0"/>
              </a:spcBef>
            </a:pPr>
            <a:r>
              <a:rPr lang="en-US" sz="1707">
                <a:solidFill>
                  <a:srgbClr val="0F3256"/>
                </a:solidFill>
                <a:latin typeface="Roboto"/>
                <a:ea typeface="Roboto"/>
                <a:cs typeface="Roboto"/>
                <a:sym typeface="Roboto"/>
              </a:rPr>
              <a:t>Xử lý ảnh được ứng dụng trong hệ thống tự lái, nhận diện biển báo, hỗ trợ lái xe an toàn.</a:t>
            </a:r>
          </a:p>
        </p:txBody>
      </p:sp>
      <p:sp>
        <p:nvSpPr>
          <p:cNvPr name="TextBox 14" id="14"/>
          <p:cNvSpPr txBox="true"/>
          <p:nvPr/>
        </p:nvSpPr>
        <p:spPr>
          <a:xfrm rot="0">
            <a:off x="8020068" y="7036845"/>
            <a:ext cx="4698261" cy="880560"/>
          </a:xfrm>
          <a:prstGeom prst="rect">
            <a:avLst/>
          </a:prstGeom>
        </p:spPr>
        <p:txBody>
          <a:bodyPr anchor="t" rtlCol="false" tIns="0" lIns="0" bIns="0" rIns="0">
            <a:spAutoFit/>
          </a:bodyPr>
          <a:lstStyle/>
          <a:p>
            <a:pPr algn="ctr">
              <a:lnSpc>
                <a:spcPts val="2390"/>
              </a:lnSpc>
            </a:pPr>
            <a:r>
              <a:rPr lang="en-US" b="true" sz="1707" i="true">
                <a:solidFill>
                  <a:srgbClr val="0F3256"/>
                </a:solidFill>
                <a:latin typeface="Roboto Bold Italics"/>
                <a:ea typeface="Roboto Bold Italics"/>
                <a:cs typeface="Roboto Bold Italics"/>
                <a:sym typeface="Roboto Bold Italics"/>
              </a:rPr>
              <a:t>Giám Sát </a:t>
            </a:r>
          </a:p>
          <a:p>
            <a:pPr algn="ctr">
              <a:lnSpc>
                <a:spcPts val="2390"/>
              </a:lnSpc>
              <a:spcBef>
                <a:spcPct val="0"/>
              </a:spcBef>
            </a:pPr>
            <a:r>
              <a:rPr lang="en-US" sz="1707">
                <a:solidFill>
                  <a:srgbClr val="0F3256"/>
                </a:solidFill>
                <a:latin typeface="Roboto"/>
                <a:ea typeface="Roboto"/>
                <a:cs typeface="Roboto"/>
                <a:sym typeface="Roboto"/>
              </a:rPr>
              <a:t>Xử lý ảnh giúp theo dõi tình hình môi trường, dự báo thời tiết, phát hiện thảm họa thiên tai.</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494036" y="2522141"/>
            <a:ext cx="6975428" cy="1236265"/>
            <a:chOff x="0" y="0"/>
            <a:chExt cx="9300571" cy="1648353"/>
          </a:xfrm>
        </p:grpSpPr>
        <p:sp>
          <p:nvSpPr>
            <p:cNvPr name="Freeform 3" id="3"/>
            <p:cNvSpPr/>
            <p:nvPr/>
          </p:nvSpPr>
          <p:spPr>
            <a:xfrm flipH="false" flipV="false" rot="0">
              <a:off x="0" y="0"/>
              <a:ext cx="9300572" cy="1648353"/>
            </a:xfrm>
            <a:custGeom>
              <a:avLst/>
              <a:gdLst/>
              <a:ahLst/>
              <a:cxnLst/>
              <a:rect r="r" b="b" t="t" l="l"/>
              <a:pathLst>
                <a:path h="1648353" w="9300572">
                  <a:moveTo>
                    <a:pt x="0" y="0"/>
                  </a:moveTo>
                  <a:lnTo>
                    <a:pt x="9300572" y="0"/>
                  </a:lnTo>
                  <a:lnTo>
                    <a:pt x="9300572" y="1648353"/>
                  </a:lnTo>
                  <a:lnTo>
                    <a:pt x="0" y="1648353"/>
                  </a:lnTo>
                  <a:close/>
                </a:path>
              </a:pathLst>
            </a:custGeom>
            <a:solidFill>
              <a:srgbClr val="000000">
                <a:alpha val="0"/>
              </a:srgbClr>
            </a:solidFill>
          </p:spPr>
        </p:sp>
        <p:sp>
          <p:nvSpPr>
            <p:cNvPr name="TextBox 4" id="4"/>
            <p:cNvSpPr txBox="true"/>
            <p:nvPr/>
          </p:nvSpPr>
          <p:spPr>
            <a:xfrm>
              <a:off x="0" y="28575"/>
              <a:ext cx="9300571" cy="1619778"/>
            </a:xfrm>
            <a:prstGeom prst="rect">
              <a:avLst/>
            </a:prstGeom>
          </p:spPr>
          <p:txBody>
            <a:bodyPr anchor="ctr" rtlCol="false" tIns="0" lIns="0" bIns="0" rIns="0"/>
            <a:lstStyle/>
            <a:p>
              <a:pPr algn="ctr">
                <a:lnSpc>
                  <a:spcPts val="3780"/>
                </a:lnSpc>
              </a:pPr>
              <a:r>
                <a:rPr lang="en-US" b="true" sz="3500" spc="32">
                  <a:solidFill>
                    <a:srgbClr val="D8687B"/>
                  </a:solidFill>
                  <a:latin typeface="Roboto Bold"/>
                  <a:ea typeface="Roboto Bold"/>
                  <a:cs typeface="Roboto Bold"/>
                  <a:sym typeface="Roboto Bold"/>
                </a:rPr>
                <a:t>Nhiễu Poisson</a:t>
              </a:r>
            </a:p>
          </p:txBody>
        </p:sp>
      </p:grpSp>
      <p:graphicFrame>
        <p:nvGraphicFramePr>
          <p:cNvPr name="Table 5" id="5"/>
          <p:cNvGraphicFramePr>
            <a:graphicFrameLocks noGrp="true"/>
          </p:cNvGraphicFramePr>
          <p:nvPr/>
        </p:nvGraphicFramePr>
        <p:xfrm>
          <a:off x="1494036" y="3758406"/>
          <a:ext cx="6975428" cy="2560591"/>
        </p:xfrm>
        <a:graphic>
          <a:graphicData uri="http://schemas.openxmlformats.org/drawingml/2006/table">
            <a:tbl>
              <a:tblPr/>
              <a:tblGrid>
                <a:gridCol w="3438674"/>
                <a:gridCol w="3536754"/>
              </a:tblGrid>
              <a:tr h="599470">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Kích thước mặt nạ lọc</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PSNR (dB)</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53707">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3x3</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16.593</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53707">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5x5</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16.593</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53707">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7x7</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16.590</a:t>
                      </a:r>
                      <a:endParaRPr lang="en-US" sz="1100"/>
                    </a:p>
                  </a:txBody>
                  <a:tcPr marL="33643" marR="33643" marT="33643" marB="33643"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bl>
          </a:graphicData>
        </a:graphic>
      </p:graphicFrame>
      <p:graphicFrame>
        <p:nvGraphicFramePr>
          <p:cNvPr name="Table 6" id="6"/>
          <p:cNvGraphicFramePr>
            <a:graphicFrameLocks noGrp="true"/>
          </p:cNvGraphicFramePr>
          <p:nvPr/>
        </p:nvGraphicFramePr>
        <p:xfrm>
          <a:off x="1494036" y="7027517"/>
          <a:ext cx="6975428" cy="2705100"/>
        </p:xfrm>
        <a:graphic>
          <a:graphicData uri="http://schemas.openxmlformats.org/drawingml/2006/table">
            <a:tbl>
              <a:tblPr/>
              <a:tblGrid>
                <a:gridCol w="3457516"/>
                <a:gridCol w="3517912"/>
              </a:tblGrid>
              <a:tr h="676275">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Kích thước mặt nạ lọc</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SSIM</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76275">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3x3</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0.826</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76275">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5x5</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0.826</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676275">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7x7</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marL="0" indent="0" lvl="0">
                        <a:lnSpc>
                          <a:spcPts val="3359"/>
                        </a:lnSpc>
                        <a:spcBef>
                          <a:spcPct val="0"/>
                        </a:spcBef>
                        <a:defRPr/>
                      </a:pPr>
                      <a:r>
                        <a:rPr lang="en-US" b="true" sz="2399" i="true" strike="noStrike" u="none">
                          <a:solidFill>
                            <a:srgbClr val="0F3256"/>
                          </a:solidFill>
                          <a:latin typeface="Arimo Bold Italics"/>
                          <a:ea typeface="Arimo Bold Italics"/>
                          <a:cs typeface="Arimo Bold Italics"/>
                          <a:sym typeface="Arimo Bold Italics"/>
                        </a:rPr>
                        <a:t>0.825</a:t>
                      </a:r>
                      <a:endParaRPr lang="en-US" sz="1100"/>
                    </a:p>
                  </a:txBody>
                  <a:tcPr marL="68580" marR="68580" marT="68580" marB="6858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bl>
          </a:graphicData>
        </a:graphic>
      </p:graphicFrame>
      <p:grpSp>
        <p:nvGrpSpPr>
          <p:cNvPr name="Group 7" id="7"/>
          <p:cNvGrpSpPr/>
          <p:nvPr/>
        </p:nvGrpSpPr>
        <p:grpSpPr>
          <a:xfrm rot="0">
            <a:off x="1260079" y="547688"/>
            <a:ext cx="15773796" cy="1988344"/>
            <a:chOff x="0" y="0"/>
            <a:chExt cx="21031728" cy="2651125"/>
          </a:xfrm>
        </p:grpSpPr>
        <p:sp>
          <p:nvSpPr>
            <p:cNvPr name="Freeform 8" id="8"/>
            <p:cNvSpPr/>
            <p:nvPr/>
          </p:nvSpPr>
          <p:spPr>
            <a:xfrm flipH="false" flipV="false" rot="0">
              <a:off x="0" y="0"/>
              <a:ext cx="21031729" cy="2651125"/>
            </a:xfrm>
            <a:custGeom>
              <a:avLst/>
              <a:gdLst/>
              <a:ahLst/>
              <a:cxnLst/>
              <a:rect r="r" b="b" t="t" l="l"/>
              <a:pathLst>
                <a:path h="2651125" w="21031729">
                  <a:moveTo>
                    <a:pt x="0" y="0"/>
                  </a:moveTo>
                  <a:lnTo>
                    <a:pt x="21031729" y="0"/>
                  </a:lnTo>
                  <a:lnTo>
                    <a:pt x="21031729" y="2651125"/>
                  </a:lnTo>
                  <a:lnTo>
                    <a:pt x="0" y="2651125"/>
                  </a:lnTo>
                  <a:close/>
                </a:path>
              </a:pathLst>
            </a:custGeom>
            <a:solidFill>
              <a:srgbClr val="0086FF">
                <a:alpha val="0"/>
              </a:srgbClr>
            </a:solidFill>
          </p:spPr>
        </p:sp>
        <p:sp>
          <p:nvSpPr>
            <p:cNvPr name="TextBox 9" id="9"/>
            <p:cNvSpPr txBox="true"/>
            <p:nvPr/>
          </p:nvSpPr>
          <p:spPr>
            <a:xfrm>
              <a:off x="0" y="57150"/>
              <a:ext cx="21031728" cy="2593975"/>
            </a:xfrm>
            <a:prstGeom prst="rect">
              <a:avLst/>
            </a:prstGeom>
          </p:spPr>
          <p:txBody>
            <a:bodyPr anchor="ctr" rtlCol="false" tIns="0" lIns="0" bIns="0" rIns="0"/>
            <a:lstStyle/>
            <a:p>
              <a:pPr algn="r">
                <a:lnSpc>
                  <a:spcPts val="5940"/>
                </a:lnSpc>
              </a:pPr>
              <a:r>
                <a:rPr lang="en-US" b="true" sz="5500" spc="51">
                  <a:solidFill>
                    <a:srgbClr val="4472C4"/>
                  </a:solidFill>
                  <a:latin typeface="Roboto Bold"/>
                  <a:ea typeface="Roboto Bold"/>
                  <a:cs typeface="Roboto Bold"/>
                  <a:sym typeface="Roboto Bold"/>
                </a:rPr>
                <a:t>NHIỄU POISSON VÀ NHIỄU MÃ HÓA</a:t>
              </a:r>
            </a:p>
          </p:txBody>
        </p:sp>
      </p:grpSp>
      <p:grpSp>
        <p:nvGrpSpPr>
          <p:cNvPr name="Group 10" id="10"/>
          <p:cNvGrpSpPr/>
          <p:nvPr/>
        </p:nvGrpSpPr>
        <p:grpSpPr>
          <a:xfrm rot="0">
            <a:off x="9296798" y="3758406"/>
            <a:ext cx="7737077" cy="5499894"/>
            <a:chOff x="0" y="0"/>
            <a:chExt cx="10316103" cy="7333192"/>
          </a:xfrm>
        </p:grpSpPr>
        <p:sp>
          <p:nvSpPr>
            <p:cNvPr name="Freeform 11" id="11"/>
            <p:cNvSpPr/>
            <p:nvPr/>
          </p:nvSpPr>
          <p:spPr>
            <a:xfrm flipH="false" flipV="false" rot="0">
              <a:off x="0" y="0"/>
              <a:ext cx="10316104" cy="7333192"/>
            </a:xfrm>
            <a:custGeom>
              <a:avLst/>
              <a:gdLst/>
              <a:ahLst/>
              <a:cxnLst/>
              <a:rect r="r" b="b" t="t" l="l"/>
              <a:pathLst>
                <a:path h="7333192" w="10316104">
                  <a:moveTo>
                    <a:pt x="0" y="0"/>
                  </a:moveTo>
                  <a:lnTo>
                    <a:pt x="10316104" y="0"/>
                  </a:lnTo>
                  <a:lnTo>
                    <a:pt x="10316104" y="7333192"/>
                  </a:lnTo>
                  <a:lnTo>
                    <a:pt x="0" y="7333192"/>
                  </a:lnTo>
                  <a:close/>
                </a:path>
              </a:pathLst>
            </a:custGeom>
            <a:solidFill>
              <a:srgbClr val="000000">
                <a:alpha val="0"/>
              </a:srgbClr>
            </a:solidFill>
          </p:spPr>
        </p:sp>
        <p:sp>
          <p:nvSpPr>
            <p:cNvPr name="TextBox 12" id="12"/>
            <p:cNvSpPr txBox="true"/>
            <p:nvPr/>
          </p:nvSpPr>
          <p:spPr>
            <a:xfrm>
              <a:off x="0" y="-123825"/>
              <a:ext cx="10316103" cy="7457017"/>
            </a:xfrm>
            <a:prstGeom prst="rect">
              <a:avLst/>
            </a:prstGeom>
          </p:spPr>
          <p:txBody>
            <a:bodyPr anchor="t" rtlCol="false" tIns="0" lIns="0" bIns="0" rIns="0"/>
            <a:lstStyle/>
            <a:p>
              <a:pPr algn="l" marL="429634" indent="-214817" lvl="1">
                <a:lnSpc>
                  <a:spcPts val="4559"/>
                </a:lnSpc>
                <a:buFont typeface="Arial"/>
                <a:buChar char="•"/>
              </a:pPr>
              <a:r>
                <a:rPr lang="en-US" sz="2849" spc="25">
                  <a:solidFill>
                    <a:srgbClr val="000000"/>
                  </a:solidFill>
                  <a:latin typeface="Roboto"/>
                  <a:ea typeface="Roboto"/>
                  <a:cs typeface="Roboto"/>
                  <a:sym typeface="Roboto"/>
                </a:rPr>
                <a:t>PSNR gần như không thay đổi khi tăng kích thước mặt nạ (3×3: 16.593 dB → 7×7: 16.590 dB), cho thấy lọc trung bình không có nhiều tác động đến loại nhiễu này.</a:t>
              </a:r>
            </a:p>
            <a:p>
              <a:pPr algn="l">
                <a:lnSpc>
                  <a:spcPts val="4559"/>
                </a:lnSpc>
              </a:pPr>
            </a:p>
            <a:p>
              <a:pPr algn="l" marL="429814" indent="-214907" lvl="1">
                <a:lnSpc>
                  <a:spcPts val="4559"/>
                </a:lnSpc>
                <a:buFont typeface="Arial"/>
                <a:buChar char="•"/>
              </a:pPr>
              <a:r>
                <a:rPr lang="en-US" sz="2849" spc="26">
                  <a:solidFill>
                    <a:srgbClr val="000000"/>
                  </a:solidFill>
                  <a:latin typeface="Roboto"/>
                  <a:ea typeface="Roboto"/>
                  <a:cs typeface="Roboto"/>
                  <a:sym typeface="Roboto"/>
                </a:rPr>
                <a:t>SSIM cũng ít biến động (3×3: 0.826 → 7×7: 0.825), cho thấy ảnh sau lọc vẫn giữ được cấu trúc nhưng không cải thiện nhiều về chất lượng.</a:t>
              </a:r>
            </a:p>
          </p:txBody>
        </p:sp>
      </p:grpSp>
    </p:spTree>
  </p:cSld>
  <p:clrMapOvr>
    <a:masterClrMapping/>
  </p:clrMapOvr>
</p:sld>
</file>

<file path=ppt/slides/slide31.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028700" y="2497015"/>
            <a:ext cx="7112565" cy="1236265"/>
            <a:chOff x="0" y="0"/>
            <a:chExt cx="9483420" cy="1648353"/>
          </a:xfrm>
        </p:grpSpPr>
        <p:sp>
          <p:nvSpPr>
            <p:cNvPr name="Freeform 3" id="3"/>
            <p:cNvSpPr/>
            <p:nvPr/>
          </p:nvSpPr>
          <p:spPr>
            <a:xfrm flipH="false" flipV="false" rot="0">
              <a:off x="0" y="0"/>
              <a:ext cx="9483420" cy="1648353"/>
            </a:xfrm>
            <a:custGeom>
              <a:avLst/>
              <a:gdLst/>
              <a:ahLst/>
              <a:cxnLst/>
              <a:rect r="r" b="b" t="t" l="l"/>
              <a:pathLst>
                <a:path h="1648353" w="9483420">
                  <a:moveTo>
                    <a:pt x="0" y="0"/>
                  </a:moveTo>
                  <a:lnTo>
                    <a:pt x="9483420" y="0"/>
                  </a:lnTo>
                  <a:lnTo>
                    <a:pt x="9483420" y="1648353"/>
                  </a:lnTo>
                  <a:lnTo>
                    <a:pt x="0" y="1648353"/>
                  </a:lnTo>
                  <a:close/>
                </a:path>
              </a:pathLst>
            </a:custGeom>
            <a:solidFill>
              <a:srgbClr val="000000">
                <a:alpha val="0"/>
              </a:srgbClr>
            </a:solidFill>
          </p:spPr>
        </p:sp>
        <p:sp>
          <p:nvSpPr>
            <p:cNvPr name="TextBox 4" id="4"/>
            <p:cNvSpPr txBox="true"/>
            <p:nvPr/>
          </p:nvSpPr>
          <p:spPr>
            <a:xfrm>
              <a:off x="0" y="28575"/>
              <a:ext cx="9483420" cy="1619778"/>
            </a:xfrm>
            <a:prstGeom prst="rect">
              <a:avLst/>
            </a:prstGeom>
          </p:spPr>
          <p:txBody>
            <a:bodyPr anchor="ctr" rtlCol="false" tIns="0" lIns="0" bIns="0" rIns="0"/>
            <a:lstStyle/>
            <a:p>
              <a:pPr algn="ctr">
                <a:lnSpc>
                  <a:spcPts val="3780"/>
                </a:lnSpc>
              </a:pPr>
              <a:r>
                <a:rPr lang="en-US" b="true" sz="3500" spc="32">
                  <a:solidFill>
                    <a:srgbClr val="738CFB"/>
                  </a:solidFill>
                  <a:latin typeface="Roboto Bold"/>
                  <a:ea typeface="Roboto Bold"/>
                  <a:cs typeface="Roboto Bold"/>
                  <a:sym typeface="Roboto Bold"/>
                </a:rPr>
                <a:t>Nhiễu mã hóa</a:t>
              </a:r>
            </a:p>
          </p:txBody>
        </p:sp>
      </p:grpSp>
      <p:graphicFrame>
        <p:nvGraphicFramePr>
          <p:cNvPr name="Table 5" id="5"/>
          <p:cNvGraphicFramePr>
            <a:graphicFrameLocks noGrp="true"/>
          </p:cNvGraphicFramePr>
          <p:nvPr/>
        </p:nvGraphicFramePr>
        <p:xfrm>
          <a:off x="1028700" y="3733280"/>
          <a:ext cx="7112565" cy="2529283"/>
        </p:xfrm>
        <a:graphic>
          <a:graphicData uri="http://schemas.openxmlformats.org/drawingml/2006/table">
            <a:tbl>
              <a:tblPr/>
              <a:tblGrid>
                <a:gridCol w="3438630"/>
                <a:gridCol w="3673935"/>
              </a:tblGrid>
              <a:tr h="580240">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Kích thước mặt nạ lọc</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PSNR (dB)</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49681">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3x3</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21.358</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49681">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5x5</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20.757</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49681">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7x7</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20.271</a:t>
                      </a:r>
                      <a:endParaRPr lang="en-US" sz="1100"/>
                    </a:p>
                  </a:txBody>
                  <a:tcPr marL="33643" marR="33643" marT="33643" marB="33643"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bl>
          </a:graphicData>
        </a:graphic>
      </p:graphicFrame>
      <p:graphicFrame>
        <p:nvGraphicFramePr>
          <p:cNvPr name="Table 6" id="6"/>
          <p:cNvGraphicFramePr>
            <a:graphicFrameLocks noGrp="true"/>
          </p:cNvGraphicFramePr>
          <p:nvPr/>
        </p:nvGraphicFramePr>
        <p:xfrm>
          <a:off x="1028700" y="7053191"/>
          <a:ext cx="7112565" cy="2603500"/>
        </p:xfrm>
        <a:graphic>
          <a:graphicData uri="http://schemas.openxmlformats.org/drawingml/2006/table">
            <a:tbl>
              <a:tblPr/>
              <a:tblGrid>
                <a:gridCol w="3968526"/>
                <a:gridCol w="3144039"/>
              </a:tblGrid>
              <a:tr h="650875">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Kích thước mặt nạ lọc</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SSIM</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50875">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3x3</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0.773</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50875">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5x5</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0.684</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50875">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7x7</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marL="0" indent="0" lvl="0">
                        <a:lnSpc>
                          <a:spcPts val="3219"/>
                        </a:lnSpc>
                        <a:spcBef>
                          <a:spcPct val="0"/>
                        </a:spcBef>
                        <a:defRPr/>
                      </a:pPr>
                      <a:r>
                        <a:rPr lang="en-US" b="true" sz="2299" strike="noStrike" u="none">
                          <a:solidFill>
                            <a:srgbClr val="000000"/>
                          </a:solidFill>
                          <a:latin typeface="Arimo Bold"/>
                          <a:ea typeface="Arimo Bold"/>
                          <a:cs typeface="Arimo Bold"/>
                          <a:sym typeface="Arimo Bold"/>
                        </a:rPr>
                        <a:t>0.641</a:t>
                      </a:r>
                      <a:endParaRPr lang="en-US" sz="1100"/>
                    </a:p>
                  </a:txBody>
                  <a:tcPr marL="68580" marR="68580" marT="68580" marB="6858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bl>
          </a:graphicData>
        </a:graphic>
      </p:graphicFrame>
      <p:grpSp>
        <p:nvGrpSpPr>
          <p:cNvPr name="Group 7" id="7"/>
          <p:cNvGrpSpPr/>
          <p:nvPr/>
        </p:nvGrpSpPr>
        <p:grpSpPr>
          <a:xfrm rot="0">
            <a:off x="1485504" y="508671"/>
            <a:ext cx="15773796" cy="1988344"/>
            <a:chOff x="0" y="0"/>
            <a:chExt cx="21031728" cy="2651125"/>
          </a:xfrm>
        </p:grpSpPr>
        <p:sp>
          <p:nvSpPr>
            <p:cNvPr name="Freeform 8" id="8"/>
            <p:cNvSpPr/>
            <p:nvPr/>
          </p:nvSpPr>
          <p:spPr>
            <a:xfrm flipH="false" flipV="false" rot="0">
              <a:off x="0" y="0"/>
              <a:ext cx="21031729" cy="2651125"/>
            </a:xfrm>
            <a:custGeom>
              <a:avLst/>
              <a:gdLst/>
              <a:ahLst/>
              <a:cxnLst/>
              <a:rect r="r" b="b" t="t" l="l"/>
              <a:pathLst>
                <a:path h="2651125" w="21031729">
                  <a:moveTo>
                    <a:pt x="0" y="0"/>
                  </a:moveTo>
                  <a:lnTo>
                    <a:pt x="21031729" y="0"/>
                  </a:lnTo>
                  <a:lnTo>
                    <a:pt x="21031729" y="2651125"/>
                  </a:lnTo>
                  <a:lnTo>
                    <a:pt x="0" y="2651125"/>
                  </a:lnTo>
                  <a:close/>
                </a:path>
              </a:pathLst>
            </a:custGeom>
            <a:solidFill>
              <a:srgbClr val="0086FF">
                <a:alpha val="0"/>
              </a:srgbClr>
            </a:solidFill>
          </p:spPr>
        </p:sp>
        <p:sp>
          <p:nvSpPr>
            <p:cNvPr name="TextBox 9" id="9"/>
            <p:cNvSpPr txBox="true"/>
            <p:nvPr/>
          </p:nvSpPr>
          <p:spPr>
            <a:xfrm>
              <a:off x="0" y="57150"/>
              <a:ext cx="21031728" cy="2593975"/>
            </a:xfrm>
            <a:prstGeom prst="rect">
              <a:avLst/>
            </a:prstGeom>
          </p:spPr>
          <p:txBody>
            <a:bodyPr anchor="ctr" rtlCol="false" tIns="0" lIns="0" bIns="0" rIns="0"/>
            <a:lstStyle/>
            <a:p>
              <a:pPr algn="r">
                <a:lnSpc>
                  <a:spcPts val="5940"/>
                </a:lnSpc>
              </a:pPr>
              <a:r>
                <a:rPr lang="en-US" b="true" sz="5500" spc="51">
                  <a:solidFill>
                    <a:srgbClr val="4472C4"/>
                  </a:solidFill>
                  <a:latin typeface="Roboto Bold"/>
                  <a:ea typeface="Roboto Bold"/>
                  <a:cs typeface="Roboto Bold"/>
                  <a:sym typeface="Roboto Bold"/>
                </a:rPr>
                <a:t>NHIỄU POISSON VÀ NHIỄU MÃ HÓA</a:t>
              </a:r>
            </a:p>
          </p:txBody>
        </p:sp>
      </p:grpSp>
      <p:grpSp>
        <p:nvGrpSpPr>
          <p:cNvPr name="Group 10" id="10"/>
          <p:cNvGrpSpPr/>
          <p:nvPr/>
        </p:nvGrpSpPr>
        <p:grpSpPr>
          <a:xfrm rot="0">
            <a:off x="9372402" y="3925427"/>
            <a:ext cx="7737077" cy="5731264"/>
            <a:chOff x="0" y="0"/>
            <a:chExt cx="10316103" cy="7641686"/>
          </a:xfrm>
        </p:grpSpPr>
        <p:sp>
          <p:nvSpPr>
            <p:cNvPr name="Freeform 11" id="11"/>
            <p:cNvSpPr/>
            <p:nvPr/>
          </p:nvSpPr>
          <p:spPr>
            <a:xfrm flipH="false" flipV="false" rot="0">
              <a:off x="0" y="0"/>
              <a:ext cx="10316104" cy="7641685"/>
            </a:xfrm>
            <a:custGeom>
              <a:avLst/>
              <a:gdLst/>
              <a:ahLst/>
              <a:cxnLst/>
              <a:rect r="r" b="b" t="t" l="l"/>
              <a:pathLst>
                <a:path h="7641685" w="10316104">
                  <a:moveTo>
                    <a:pt x="0" y="0"/>
                  </a:moveTo>
                  <a:lnTo>
                    <a:pt x="10316104" y="0"/>
                  </a:lnTo>
                  <a:lnTo>
                    <a:pt x="10316104" y="7641685"/>
                  </a:lnTo>
                  <a:lnTo>
                    <a:pt x="0" y="7641685"/>
                  </a:lnTo>
                  <a:close/>
                </a:path>
              </a:pathLst>
            </a:custGeom>
            <a:solidFill>
              <a:srgbClr val="000000">
                <a:alpha val="0"/>
              </a:srgbClr>
            </a:solidFill>
          </p:spPr>
        </p:sp>
        <p:sp>
          <p:nvSpPr>
            <p:cNvPr name="TextBox 12" id="12"/>
            <p:cNvSpPr txBox="true"/>
            <p:nvPr/>
          </p:nvSpPr>
          <p:spPr>
            <a:xfrm>
              <a:off x="0" y="-123825"/>
              <a:ext cx="10316103" cy="7765511"/>
            </a:xfrm>
            <a:prstGeom prst="rect">
              <a:avLst/>
            </a:prstGeom>
          </p:spPr>
          <p:txBody>
            <a:bodyPr anchor="t" rtlCol="false" tIns="0" lIns="0" bIns="0" rIns="0"/>
            <a:lstStyle/>
            <a:p>
              <a:pPr algn="l" marL="429634" indent="-214817" lvl="1">
                <a:lnSpc>
                  <a:spcPts val="4559"/>
                </a:lnSpc>
                <a:buFont typeface="Arial"/>
                <a:buChar char="•"/>
              </a:pPr>
              <a:r>
                <a:rPr lang="en-US" sz="2849" spc="25">
                  <a:solidFill>
                    <a:srgbClr val="000000"/>
                  </a:solidFill>
                  <a:latin typeface="Roboto"/>
                  <a:ea typeface="Roboto"/>
                  <a:cs typeface="Roboto"/>
                  <a:sym typeface="Roboto"/>
                </a:rPr>
                <a:t>PSNR gần như không thay đổi khi tăng kích thước mặt nạ (3×3: 16.593 dB → 7×7: 16.590 dB), cho thấy lọc trung bình không có nhiều tác động đến loại nhiễu này.</a:t>
              </a:r>
            </a:p>
            <a:p>
              <a:pPr algn="l">
                <a:lnSpc>
                  <a:spcPts val="4559"/>
                </a:lnSpc>
              </a:pPr>
            </a:p>
            <a:p>
              <a:pPr algn="l" marL="429814" indent="-214907" lvl="1">
                <a:lnSpc>
                  <a:spcPts val="4559"/>
                </a:lnSpc>
                <a:buFont typeface="Arial"/>
                <a:buChar char="•"/>
              </a:pPr>
              <a:r>
                <a:rPr lang="en-US" sz="2849" spc="26">
                  <a:solidFill>
                    <a:srgbClr val="000000"/>
                  </a:solidFill>
                  <a:latin typeface="Roboto"/>
                  <a:ea typeface="Roboto"/>
                  <a:cs typeface="Roboto"/>
                  <a:sym typeface="Roboto"/>
                </a:rPr>
                <a:t>SSIM cũng ít biến động (3×3: 0.826 → 7×7: 0.825), cho thấy ảnh sau lọc vẫn giữ được cấu trúc nhưng không cải thiện nhiều về chất lượng.</a:t>
              </a:r>
            </a:p>
          </p:txBody>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257102" y="684557"/>
            <a:ext cx="15773796" cy="1988344"/>
            <a:chOff x="0" y="0"/>
            <a:chExt cx="21031728" cy="2651125"/>
          </a:xfrm>
        </p:grpSpPr>
        <p:sp>
          <p:nvSpPr>
            <p:cNvPr name="Freeform 3" id="3"/>
            <p:cNvSpPr/>
            <p:nvPr/>
          </p:nvSpPr>
          <p:spPr>
            <a:xfrm flipH="false" flipV="false" rot="0">
              <a:off x="0" y="0"/>
              <a:ext cx="21031729" cy="2651125"/>
            </a:xfrm>
            <a:custGeom>
              <a:avLst/>
              <a:gdLst/>
              <a:ahLst/>
              <a:cxnLst/>
              <a:rect r="r" b="b" t="t" l="l"/>
              <a:pathLst>
                <a:path h="2651125" w="21031729">
                  <a:moveTo>
                    <a:pt x="0" y="0"/>
                  </a:moveTo>
                  <a:lnTo>
                    <a:pt x="21031729" y="0"/>
                  </a:lnTo>
                  <a:lnTo>
                    <a:pt x="21031729" y="2651125"/>
                  </a:lnTo>
                  <a:lnTo>
                    <a:pt x="0" y="2651125"/>
                  </a:lnTo>
                  <a:close/>
                </a:path>
              </a:pathLst>
            </a:custGeom>
            <a:solidFill>
              <a:srgbClr val="0086FF">
                <a:alpha val="0"/>
              </a:srgbClr>
            </a:solidFill>
          </p:spPr>
        </p:sp>
        <p:sp>
          <p:nvSpPr>
            <p:cNvPr name="TextBox 4" id="4"/>
            <p:cNvSpPr txBox="true"/>
            <p:nvPr/>
          </p:nvSpPr>
          <p:spPr>
            <a:xfrm>
              <a:off x="0" y="57150"/>
              <a:ext cx="21031728" cy="2593975"/>
            </a:xfrm>
            <a:prstGeom prst="rect">
              <a:avLst/>
            </a:prstGeom>
          </p:spPr>
          <p:txBody>
            <a:bodyPr anchor="ctr" rtlCol="false" tIns="0" lIns="0" bIns="0" rIns="0"/>
            <a:lstStyle/>
            <a:p>
              <a:pPr algn="r">
                <a:lnSpc>
                  <a:spcPts val="5940"/>
                </a:lnSpc>
              </a:pPr>
              <a:r>
                <a:rPr lang="en-US" b="true" sz="5500" spc="51">
                  <a:solidFill>
                    <a:srgbClr val="4472C4"/>
                  </a:solidFill>
                  <a:latin typeface="Roboto Bold"/>
                  <a:ea typeface="Roboto Bold"/>
                  <a:cs typeface="Roboto Bold"/>
                  <a:sym typeface="Roboto Bold"/>
                </a:rPr>
                <a:t>NHIỄU POISSON VÀ NHIỄU MÃ HÓA</a:t>
              </a:r>
            </a:p>
          </p:txBody>
        </p:sp>
      </p:grpSp>
      <p:sp>
        <p:nvSpPr>
          <p:cNvPr name="TextBox 5" id="5"/>
          <p:cNvSpPr txBox="true"/>
          <p:nvPr/>
        </p:nvSpPr>
        <p:spPr>
          <a:xfrm rot="0">
            <a:off x="1485504" y="3765601"/>
            <a:ext cx="15773796" cy="4113847"/>
          </a:xfrm>
          <a:prstGeom prst="rect">
            <a:avLst/>
          </a:prstGeom>
        </p:spPr>
        <p:txBody>
          <a:bodyPr anchor="t" rtlCol="false" tIns="0" lIns="0" bIns="0" rIns="0">
            <a:spAutoFit/>
          </a:bodyPr>
          <a:lstStyle/>
          <a:p>
            <a:pPr algn="just">
              <a:lnSpc>
                <a:spcPts val="4702"/>
              </a:lnSpc>
            </a:pPr>
            <a:r>
              <a:rPr lang="en-US" sz="2850" spc="25">
                <a:solidFill>
                  <a:srgbClr val="000000"/>
                </a:solidFill>
                <a:latin typeface="Roboto"/>
                <a:ea typeface="Roboto"/>
                <a:cs typeface="Roboto"/>
                <a:sym typeface="Roboto"/>
              </a:rPr>
              <a:t>Lọc trung bình không hiệu quả với nhiễu Poisson, do PSNR và SSIM gần như không thay đổi.</a:t>
            </a:r>
          </a:p>
          <a:p>
            <a:pPr algn="just">
              <a:lnSpc>
                <a:spcPts val="4702"/>
              </a:lnSpc>
            </a:pPr>
          </a:p>
          <a:p>
            <a:pPr algn="just">
              <a:lnSpc>
                <a:spcPts val="4702"/>
              </a:lnSpc>
            </a:pPr>
            <a:r>
              <a:rPr lang="en-US" sz="2850" spc="25">
                <a:solidFill>
                  <a:srgbClr val="000000"/>
                </a:solidFill>
                <a:latin typeface="Roboto"/>
                <a:ea typeface="Roboto"/>
                <a:cs typeface="Roboto"/>
                <a:sym typeface="Roboto"/>
              </a:rPr>
              <a:t>Với nhiễu mã hóa, mặt nạ 3×3 giữ chi tiết tốt hơn, nhưng mặt nạ lớn hơn làm mịn ảnh nhiều hơn, gây mất chi tiết và giảm chất lượng thị giác.</a:t>
            </a:r>
          </a:p>
          <a:p>
            <a:pPr algn="just">
              <a:lnSpc>
                <a:spcPts val="4702"/>
              </a:lnSpc>
            </a:pPr>
          </a:p>
          <a:p>
            <a:pPr algn="just">
              <a:lnSpc>
                <a:spcPts val="4702"/>
              </a:lnSpc>
            </a:pPr>
            <a:r>
              <a:rPr lang="en-US" sz="2850" spc="26">
                <a:solidFill>
                  <a:srgbClr val="000000"/>
                </a:solidFill>
                <a:latin typeface="Roboto"/>
                <a:ea typeface="Roboto"/>
                <a:cs typeface="Roboto"/>
                <a:sym typeface="Roboto"/>
              </a:rPr>
              <a:t>Lọc trung bình không phải phương pháp tối ưu cho hai loại nhiễu này, cần các phương pháp chuyên biệt hơn để cải thiện chất lượng ảnh.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857530" y="2929245"/>
            <a:ext cx="8430470" cy="7218590"/>
          </a:xfrm>
          <a:custGeom>
            <a:avLst/>
            <a:gdLst/>
            <a:ahLst/>
            <a:cxnLst/>
            <a:rect r="r" b="b" t="t" l="l"/>
            <a:pathLst>
              <a:path h="7218590" w="8430470">
                <a:moveTo>
                  <a:pt x="0" y="0"/>
                </a:moveTo>
                <a:lnTo>
                  <a:pt x="8430470" y="0"/>
                </a:lnTo>
                <a:lnTo>
                  <a:pt x="8430470" y="7218590"/>
                </a:lnTo>
                <a:lnTo>
                  <a:pt x="0" y="7218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677980"/>
            <a:ext cx="10642297" cy="7037219"/>
          </a:xfrm>
          <a:custGeom>
            <a:avLst/>
            <a:gdLst/>
            <a:ahLst/>
            <a:cxnLst/>
            <a:rect r="r" b="b" t="t" l="l"/>
            <a:pathLst>
              <a:path h="7037219" w="10642297">
                <a:moveTo>
                  <a:pt x="0" y="0"/>
                </a:moveTo>
                <a:lnTo>
                  <a:pt x="10642297" y="0"/>
                </a:lnTo>
                <a:lnTo>
                  <a:pt x="10642297" y="7037219"/>
                </a:lnTo>
                <a:lnTo>
                  <a:pt x="0" y="7037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5209" y="2434275"/>
            <a:ext cx="8115300" cy="6999911"/>
          </a:xfrm>
          <a:prstGeom prst="rect">
            <a:avLst/>
          </a:prstGeom>
        </p:spPr>
        <p:txBody>
          <a:bodyPr anchor="t" rtlCol="false" tIns="0" lIns="0" bIns="0" rIns="0">
            <a:spAutoFit/>
          </a:bodyPr>
          <a:lstStyle/>
          <a:p>
            <a:pPr algn="just">
              <a:lnSpc>
                <a:spcPts val="3728"/>
              </a:lnSpc>
            </a:pPr>
            <a:r>
              <a:rPr lang="en-US" b="true" sz="2662" spc="23">
                <a:solidFill>
                  <a:srgbClr val="000000"/>
                </a:solidFill>
                <a:latin typeface="Roboto Bold"/>
                <a:ea typeface="Roboto Bold"/>
                <a:cs typeface="Roboto Bold"/>
                <a:sym typeface="Roboto Bold"/>
              </a:rPr>
              <a:t>🔹 Nhiễu Gaussian – Ảnh chân dung</a:t>
            </a:r>
          </a:p>
          <a:p>
            <a:pPr algn="just">
              <a:lnSpc>
                <a:spcPts val="3728"/>
              </a:lnSpc>
            </a:pPr>
          </a:p>
          <a:p>
            <a:pPr algn="just">
              <a:lnSpc>
                <a:spcPts val="3728"/>
              </a:lnSpc>
            </a:pPr>
            <a:r>
              <a:rPr lang="en-US" b="true" sz="2662" spc="24">
                <a:solidFill>
                  <a:srgbClr val="000000"/>
                </a:solidFill>
                <a:latin typeface="Roboto Bold"/>
                <a:ea typeface="Roboto Bold"/>
                <a:cs typeface="Roboto Bold"/>
                <a:sym typeface="Roboto Bold"/>
              </a:rPr>
              <a:t>✅ Lọc trung bình giúp giảm nhiễu tốt, đặc biệt:</a:t>
            </a:r>
          </a:p>
          <a:p>
            <a:pPr algn="just">
              <a:lnSpc>
                <a:spcPts val="3728"/>
              </a:lnSpc>
            </a:pPr>
            <a:r>
              <a:rPr lang="en-US" b="true" sz="2662" spc="24">
                <a:solidFill>
                  <a:srgbClr val="000000"/>
                </a:solidFill>
                <a:latin typeface="Roboto Bold"/>
                <a:ea typeface="Roboto Bold"/>
                <a:cs typeface="Roboto Bold"/>
                <a:sym typeface="Roboto Bold"/>
              </a:rPr>
              <a:t>Mặt nạ 3×3: Giữ nét, làm mịn nhẹ, phù hợp khi nhiễu nhẹ.</a:t>
            </a:r>
          </a:p>
          <a:p>
            <a:pPr algn="just">
              <a:lnSpc>
                <a:spcPts val="3728"/>
              </a:lnSpc>
            </a:pPr>
            <a:r>
              <a:rPr lang="en-US" b="true" sz="2662" spc="24">
                <a:solidFill>
                  <a:srgbClr val="000000"/>
                </a:solidFill>
                <a:latin typeface="Roboto Bold"/>
                <a:ea typeface="Roboto Bold"/>
                <a:cs typeface="Roboto Bold"/>
                <a:sym typeface="Roboto Bold"/>
              </a:rPr>
              <a:t>Mặt nạ 5×5: Giảm nhiễu rõ rệt, cân bằng giữa mịn và sắc nét khi nhiễu nặng.</a:t>
            </a:r>
          </a:p>
          <a:p>
            <a:pPr algn="just">
              <a:lnSpc>
                <a:spcPts val="3728"/>
              </a:lnSpc>
            </a:pPr>
            <a:r>
              <a:rPr lang="en-US" b="true" sz="2662" spc="24">
                <a:solidFill>
                  <a:srgbClr val="000000"/>
                </a:solidFill>
                <a:latin typeface="Roboto Bold"/>
                <a:ea typeface="Roboto Bold"/>
                <a:cs typeface="Roboto Bold"/>
                <a:sym typeface="Roboto Bold"/>
              </a:rPr>
              <a:t>❌ Hạn chế:</a:t>
            </a:r>
          </a:p>
          <a:p>
            <a:pPr algn="just">
              <a:lnSpc>
                <a:spcPts val="3728"/>
              </a:lnSpc>
            </a:pPr>
            <a:r>
              <a:rPr lang="en-US" b="true" sz="2662" spc="24">
                <a:solidFill>
                  <a:srgbClr val="000000"/>
                </a:solidFill>
                <a:latin typeface="Roboto Bold"/>
                <a:ea typeface="Roboto Bold"/>
                <a:cs typeface="Roboto Bold"/>
                <a:sym typeface="Roboto Bold"/>
              </a:rPr>
              <a:t>Mặt nạ 7×7 làm mờ da, mất chi tiết nhỏ như tóc, mắt.</a:t>
            </a:r>
          </a:p>
          <a:p>
            <a:pPr algn="just">
              <a:lnSpc>
                <a:spcPts val="3728"/>
              </a:lnSpc>
            </a:pPr>
            <a:r>
              <a:rPr lang="en-US" b="true" sz="2662" spc="24">
                <a:solidFill>
                  <a:srgbClr val="000000"/>
                </a:solidFill>
                <a:latin typeface="Roboto Bold"/>
                <a:ea typeface="Roboto Bold"/>
                <a:cs typeface="Roboto Bold"/>
                <a:sym typeface="Roboto Bold"/>
              </a:rPr>
              <a:t>📊 Kết quả thực nghiệm:</a:t>
            </a:r>
          </a:p>
          <a:p>
            <a:pPr algn="just">
              <a:lnSpc>
                <a:spcPts val="3728"/>
              </a:lnSpc>
            </a:pPr>
            <a:r>
              <a:rPr lang="en-US" b="true" sz="2662" spc="24">
                <a:solidFill>
                  <a:srgbClr val="000000"/>
                </a:solidFill>
                <a:latin typeface="Roboto Bold"/>
                <a:ea typeface="Roboto Bold"/>
                <a:cs typeface="Roboto Bold"/>
                <a:sym typeface="Roboto Bold"/>
              </a:rPr>
              <a:t>Nhiễu nhẹ (std = 12) → PSNR &gt; 30 dB, SSIM ≈ 0.995 (ảnh vẫn sắc nét).</a:t>
            </a:r>
          </a:p>
          <a:p>
            <a:pPr algn="just">
              <a:lnSpc>
                <a:spcPts val="3728"/>
              </a:lnSpc>
            </a:pPr>
            <a:r>
              <a:rPr lang="en-US" b="true" sz="2662" spc="24">
                <a:solidFill>
                  <a:srgbClr val="000000"/>
                </a:solidFill>
                <a:latin typeface="Roboto Bold"/>
                <a:ea typeface="Roboto Bold"/>
                <a:cs typeface="Roboto Bold"/>
                <a:sym typeface="Roboto Bold"/>
              </a:rPr>
              <a:t>Nhiễu nặng (std = 24) → PSNR &lt; 30 dB, ảnh mất chi tiết rõ rệt.</a:t>
            </a:r>
          </a:p>
        </p:txBody>
      </p:sp>
      <p:sp>
        <p:nvSpPr>
          <p:cNvPr name="TextBox 5" id="5"/>
          <p:cNvSpPr txBox="true"/>
          <p:nvPr/>
        </p:nvSpPr>
        <p:spPr>
          <a:xfrm rot="0">
            <a:off x="9856467" y="2429934"/>
            <a:ext cx="8115300" cy="7466636"/>
          </a:xfrm>
          <a:prstGeom prst="rect">
            <a:avLst/>
          </a:prstGeom>
        </p:spPr>
        <p:txBody>
          <a:bodyPr anchor="t" rtlCol="false" tIns="0" lIns="0" bIns="0" rIns="0">
            <a:spAutoFit/>
          </a:bodyPr>
          <a:lstStyle/>
          <a:p>
            <a:pPr algn="just">
              <a:lnSpc>
                <a:spcPts val="3728"/>
              </a:lnSpc>
            </a:pPr>
            <a:r>
              <a:rPr lang="en-US" b="true" sz="2662" spc="23">
                <a:solidFill>
                  <a:srgbClr val="000000"/>
                </a:solidFill>
                <a:latin typeface="Roboto Bold"/>
                <a:ea typeface="Roboto Bold"/>
                <a:cs typeface="Roboto Bold"/>
                <a:sym typeface="Roboto Bold"/>
              </a:rPr>
              <a:t>🔹 Nhiễu Gaussian – Ảnh phong cảnh</a:t>
            </a:r>
          </a:p>
          <a:p>
            <a:pPr algn="just">
              <a:lnSpc>
                <a:spcPts val="3728"/>
              </a:lnSpc>
            </a:pPr>
          </a:p>
          <a:p>
            <a:pPr algn="just">
              <a:lnSpc>
                <a:spcPts val="3728"/>
              </a:lnSpc>
            </a:pPr>
            <a:r>
              <a:rPr lang="en-US" b="true" sz="2662" spc="24">
                <a:solidFill>
                  <a:srgbClr val="000000"/>
                </a:solidFill>
                <a:latin typeface="Roboto Bold"/>
                <a:ea typeface="Roboto Bold"/>
                <a:cs typeface="Roboto Bold"/>
                <a:sym typeface="Roboto Bold"/>
              </a:rPr>
              <a:t>✅ Giảm nhiễu tốt nhưng ảnh hưởng đến chi tiết cảnh quan:</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Mặt nạ 3×3: Giữ kết cấu tốt, giảm nhiễu nhẹ.</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Mặt nạ 5×5: Giảm nhiễu mạnh hơn, bảo toàn đường biên hợp lý.</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 Hạn chế:</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Mặt nạ 7×7 làm mất chi tiết nhỏ như lá cây, bề mặt vật thể.</a:t>
            </a:r>
          </a:p>
          <a:p>
            <a:pPr algn="just">
              <a:lnSpc>
                <a:spcPts val="3728"/>
              </a:lnSpc>
            </a:pPr>
            <a:r>
              <a:rPr lang="en-US" b="true" sz="2662" spc="24">
                <a:solidFill>
                  <a:srgbClr val="000000"/>
                </a:solidFill>
                <a:latin typeface="Roboto Bold"/>
                <a:ea typeface="Roboto Bold"/>
                <a:cs typeface="Roboto Bold"/>
                <a:sym typeface="Roboto Bold"/>
              </a:rPr>
              <a:t>📊 Kết quả thực nghiệm:</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Nhiễu nhẹ (std = 12) → PSNR &gt; 30 dB, SSIM ≈ 0.995 (cảnh sắc nét).</a:t>
            </a:r>
          </a:p>
          <a:p>
            <a:pPr algn="just" marL="574931" indent="-287465" lvl="1">
              <a:lnSpc>
                <a:spcPts val="3728"/>
              </a:lnSpc>
              <a:buFont typeface="Arial"/>
              <a:buChar char="•"/>
            </a:pPr>
            <a:r>
              <a:rPr lang="en-US" b="true" sz="2662" spc="24">
                <a:solidFill>
                  <a:srgbClr val="000000"/>
                </a:solidFill>
                <a:latin typeface="Roboto Bold"/>
                <a:ea typeface="Roboto Bold"/>
                <a:cs typeface="Roboto Bold"/>
                <a:sym typeface="Roboto Bold"/>
              </a:rPr>
              <a:t>Nhiễu nặng (std = 24) → PSNR &lt; 30 dB, mất chi tiết đáng kể.</a:t>
            </a:r>
          </a:p>
          <a:p>
            <a:pPr algn="just">
              <a:lnSpc>
                <a:spcPts val="3728"/>
              </a:lnSpc>
            </a:pPr>
          </a:p>
        </p:txBody>
      </p:sp>
      <p:sp>
        <p:nvSpPr>
          <p:cNvPr name="TextBox 6" id="6"/>
          <p:cNvSpPr txBox="true"/>
          <p:nvPr/>
        </p:nvSpPr>
        <p:spPr>
          <a:xfrm rot="0">
            <a:off x="11107792" y="276712"/>
            <a:ext cx="2806325" cy="1028700"/>
          </a:xfrm>
          <a:prstGeom prst="rect">
            <a:avLst/>
          </a:prstGeom>
        </p:spPr>
        <p:txBody>
          <a:bodyPr anchor="t" rtlCol="false" tIns="0" lIns="0" bIns="0" rIns="0">
            <a:spAutoFit/>
          </a:bodyPr>
          <a:lstStyle/>
          <a:p>
            <a:pPr algn="ctr">
              <a:lnSpc>
                <a:spcPts val="8399"/>
              </a:lnSpc>
            </a:pPr>
            <a:r>
              <a:rPr lang="en-US" sz="5999" b="true">
                <a:solidFill>
                  <a:srgbClr val="0F3256"/>
                </a:solidFill>
                <a:latin typeface="Roboto Bold"/>
                <a:ea typeface="Roboto Bold"/>
                <a:cs typeface="Roboto Bold"/>
                <a:sym typeface="Roboto Bold"/>
              </a:rPr>
              <a:t>Kết luận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478499" y="2494155"/>
            <a:ext cx="5040453" cy="6819901"/>
          </a:xfrm>
          <a:prstGeom prst="rect">
            <a:avLst/>
          </a:prstGeom>
        </p:spPr>
        <p:txBody>
          <a:bodyPr anchor="t" rtlCol="false" tIns="0" lIns="0" bIns="0" rIns="0">
            <a:spAutoFit/>
          </a:bodyPr>
          <a:lstStyle/>
          <a:p>
            <a:pPr algn="ctr">
              <a:lnSpc>
                <a:spcPts val="5119"/>
              </a:lnSpc>
            </a:pPr>
            <a:r>
              <a:rPr lang="en-US" b="true" sz="3199" spc="29">
                <a:solidFill>
                  <a:srgbClr val="0F3256"/>
                </a:solidFill>
                <a:latin typeface="Roboto Bold"/>
                <a:ea typeface="Roboto Bold"/>
                <a:cs typeface="Roboto Bold"/>
                <a:sym typeface="Roboto Bold"/>
              </a:rPr>
              <a:t>🔹 Nhiễu Poisson</a:t>
            </a:r>
          </a:p>
          <a:p>
            <a:pPr algn="just">
              <a:lnSpc>
                <a:spcPts val="4479"/>
              </a:lnSpc>
            </a:pPr>
            <a:r>
              <a:rPr lang="en-US" sz="2799" spc="26">
                <a:solidFill>
                  <a:srgbClr val="0F3256"/>
                </a:solidFill>
                <a:latin typeface="Roboto"/>
                <a:ea typeface="Roboto"/>
                <a:cs typeface="Roboto"/>
                <a:sym typeface="Roboto"/>
              </a:rPr>
              <a:t>❌ Lọc trung bình không giúp cải thiện đáng kể.</a:t>
            </a:r>
          </a:p>
          <a:p>
            <a:pPr algn="just" marL="604518" indent="-302259" lvl="1">
              <a:lnSpc>
                <a:spcPts val="4479"/>
              </a:lnSpc>
              <a:buFont typeface="Arial"/>
              <a:buChar char="•"/>
            </a:pPr>
            <a:r>
              <a:rPr lang="en-US" sz="2799" spc="25">
                <a:solidFill>
                  <a:srgbClr val="0F3256"/>
                </a:solidFill>
                <a:latin typeface="Roboto"/>
                <a:ea typeface="Roboto"/>
                <a:cs typeface="Roboto"/>
                <a:sym typeface="Roboto"/>
              </a:rPr>
              <a:t>PSNR &amp; SSIM gần như không thay đổi.</a:t>
            </a:r>
          </a:p>
          <a:p>
            <a:pPr algn="just" marL="604518" indent="-302259" lvl="1">
              <a:lnSpc>
                <a:spcPts val="4479"/>
              </a:lnSpc>
              <a:buFont typeface="Arial"/>
              <a:buChar char="•"/>
            </a:pPr>
            <a:r>
              <a:rPr lang="en-US" sz="2799" spc="25">
                <a:solidFill>
                  <a:srgbClr val="0F3256"/>
                </a:solidFill>
                <a:latin typeface="Roboto"/>
                <a:ea typeface="Roboto"/>
                <a:cs typeface="Roboto"/>
                <a:sym typeface="Roboto"/>
              </a:rPr>
              <a:t>Không phải lựa chọn tối ưu cho loại nhiễu này.</a:t>
            </a:r>
          </a:p>
          <a:p>
            <a:pPr algn="just">
              <a:lnSpc>
                <a:spcPts val="4479"/>
              </a:lnSpc>
            </a:pPr>
            <a:r>
              <a:rPr lang="en-US" sz="2799" spc="26">
                <a:solidFill>
                  <a:srgbClr val="0F3256"/>
                </a:solidFill>
                <a:latin typeface="Roboto"/>
                <a:ea typeface="Roboto"/>
                <a:cs typeface="Roboto"/>
                <a:sym typeface="Roboto"/>
              </a:rPr>
              <a:t>📊 Kết quả thực nghiệm: Lọc trung bình có tác dụng nhất định nhưng chưa tối ưu cho loại nhiễu này.</a:t>
            </a:r>
          </a:p>
          <a:p>
            <a:pPr algn="just">
              <a:lnSpc>
                <a:spcPts val="4479"/>
              </a:lnSpc>
            </a:pPr>
          </a:p>
        </p:txBody>
      </p:sp>
      <p:sp>
        <p:nvSpPr>
          <p:cNvPr name="Freeform 3" id="3"/>
          <p:cNvSpPr/>
          <p:nvPr/>
        </p:nvSpPr>
        <p:spPr>
          <a:xfrm flipH="false" flipV="false" rot="0">
            <a:off x="6075753" y="2759455"/>
            <a:ext cx="40796" cy="6527425"/>
          </a:xfrm>
          <a:custGeom>
            <a:avLst/>
            <a:gdLst/>
            <a:ahLst/>
            <a:cxnLst/>
            <a:rect r="r" b="b" t="t" l="l"/>
            <a:pathLst>
              <a:path h="6527425" w="40796">
                <a:moveTo>
                  <a:pt x="0" y="0"/>
                </a:moveTo>
                <a:lnTo>
                  <a:pt x="40796" y="0"/>
                </a:lnTo>
                <a:lnTo>
                  <a:pt x="40796" y="6527425"/>
                </a:lnTo>
                <a:lnTo>
                  <a:pt x="0" y="6527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107792" y="276712"/>
            <a:ext cx="2806325" cy="1028700"/>
          </a:xfrm>
          <a:prstGeom prst="rect">
            <a:avLst/>
          </a:prstGeom>
        </p:spPr>
        <p:txBody>
          <a:bodyPr anchor="t" rtlCol="false" tIns="0" lIns="0" bIns="0" rIns="0">
            <a:spAutoFit/>
          </a:bodyPr>
          <a:lstStyle/>
          <a:p>
            <a:pPr algn="ctr">
              <a:lnSpc>
                <a:spcPts val="8399"/>
              </a:lnSpc>
            </a:pPr>
            <a:r>
              <a:rPr lang="en-US" sz="5999" b="true">
                <a:solidFill>
                  <a:srgbClr val="0F3256"/>
                </a:solidFill>
                <a:latin typeface="Roboto Bold"/>
                <a:ea typeface="Roboto Bold"/>
                <a:cs typeface="Roboto Bold"/>
                <a:sym typeface="Roboto Bold"/>
              </a:rPr>
              <a:t>Kết luận</a:t>
            </a:r>
          </a:p>
        </p:txBody>
      </p:sp>
      <p:sp>
        <p:nvSpPr>
          <p:cNvPr name="TextBox 5" id="5"/>
          <p:cNvSpPr txBox="true"/>
          <p:nvPr/>
        </p:nvSpPr>
        <p:spPr>
          <a:xfrm rot="0">
            <a:off x="570898" y="2494155"/>
            <a:ext cx="5142905" cy="5133976"/>
          </a:xfrm>
          <a:prstGeom prst="rect">
            <a:avLst/>
          </a:prstGeom>
        </p:spPr>
        <p:txBody>
          <a:bodyPr anchor="t" rtlCol="false" tIns="0" lIns="0" bIns="0" rIns="0">
            <a:spAutoFit/>
          </a:bodyPr>
          <a:lstStyle/>
          <a:p>
            <a:pPr algn="ctr">
              <a:lnSpc>
                <a:spcPts val="5119"/>
              </a:lnSpc>
            </a:pPr>
            <a:r>
              <a:rPr lang="en-US" b="true" sz="3199" spc="29">
                <a:solidFill>
                  <a:srgbClr val="0F3256"/>
                </a:solidFill>
                <a:latin typeface="Roboto Bold"/>
                <a:ea typeface="Roboto Bold"/>
                <a:cs typeface="Roboto Bold"/>
                <a:sym typeface="Roboto Bold"/>
              </a:rPr>
              <a:t>🔹 Nhiễu muối tiêu</a:t>
            </a:r>
          </a:p>
          <a:p>
            <a:pPr algn="just">
              <a:lnSpc>
                <a:spcPts val="4479"/>
              </a:lnSpc>
            </a:pPr>
            <a:r>
              <a:rPr lang="en-US" sz="2799" spc="26">
                <a:solidFill>
                  <a:srgbClr val="0F3256"/>
                </a:solidFill>
                <a:latin typeface="Roboto"/>
                <a:ea typeface="Roboto"/>
                <a:cs typeface="Roboto"/>
                <a:sym typeface="Roboto"/>
              </a:rPr>
              <a:t>❌ Lọc trung bình không hiệu quả, nhiễu vẫn còn rõ rệt.</a:t>
            </a:r>
          </a:p>
          <a:p>
            <a:pPr algn="just">
              <a:lnSpc>
                <a:spcPts val="4479"/>
              </a:lnSpc>
            </a:pPr>
            <a:r>
              <a:rPr lang="en-US" sz="2799" spc="26">
                <a:solidFill>
                  <a:srgbClr val="0F3256"/>
                </a:solidFill>
                <a:latin typeface="Roboto"/>
                <a:ea typeface="Roboto"/>
                <a:cs typeface="Roboto"/>
                <a:sym typeface="Roboto"/>
              </a:rPr>
              <a:t>✔ Lọc trung vị (Median Filter) phù hợp hơn, giúp loại bỏ nhiễu tốt hơn.</a:t>
            </a:r>
          </a:p>
          <a:p>
            <a:pPr algn="just">
              <a:lnSpc>
                <a:spcPts val="4479"/>
              </a:lnSpc>
            </a:pPr>
            <a:r>
              <a:rPr lang="en-US" sz="2799" spc="26">
                <a:solidFill>
                  <a:srgbClr val="0F3256"/>
                </a:solidFill>
                <a:latin typeface="Roboto"/>
                <a:ea typeface="Roboto"/>
                <a:cs typeface="Roboto"/>
                <a:sym typeface="Roboto"/>
              </a:rPr>
              <a:t>📊 Kết quả thực nghiệm:</a:t>
            </a:r>
          </a:p>
          <a:p>
            <a:pPr algn="just">
              <a:lnSpc>
                <a:spcPts val="4479"/>
              </a:lnSpc>
            </a:pPr>
            <a:r>
              <a:rPr lang="en-US" sz="2799" spc="26">
                <a:solidFill>
                  <a:srgbClr val="0F3256"/>
                </a:solidFill>
                <a:latin typeface="Roboto"/>
                <a:ea typeface="Roboto"/>
                <a:cs typeface="Roboto"/>
                <a:sym typeface="Roboto"/>
              </a:rPr>
              <a:t>PSNR thấp (~20 dB), SSIM giảm mạnh, ảnh vẫn nhiễu hạt.</a:t>
            </a:r>
          </a:p>
        </p:txBody>
      </p:sp>
      <p:sp>
        <p:nvSpPr>
          <p:cNvPr name="TextBox 6" id="6"/>
          <p:cNvSpPr txBox="true"/>
          <p:nvPr/>
        </p:nvSpPr>
        <p:spPr>
          <a:xfrm rot="0">
            <a:off x="12283649" y="2532255"/>
            <a:ext cx="5544929" cy="6877051"/>
          </a:xfrm>
          <a:prstGeom prst="rect">
            <a:avLst/>
          </a:prstGeom>
        </p:spPr>
        <p:txBody>
          <a:bodyPr anchor="t" rtlCol="false" tIns="0" lIns="0" bIns="0" rIns="0">
            <a:spAutoFit/>
          </a:bodyPr>
          <a:lstStyle/>
          <a:p>
            <a:pPr algn="ctr">
              <a:lnSpc>
                <a:spcPts val="4799"/>
              </a:lnSpc>
            </a:pPr>
            <a:r>
              <a:rPr lang="en-US" b="true" sz="3199" spc="29">
                <a:solidFill>
                  <a:srgbClr val="0F3256"/>
                </a:solidFill>
                <a:latin typeface="Roboto Bold"/>
                <a:ea typeface="Roboto Bold"/>
                <a:cs typeface="Roboto Bold"/>
                <a:sym typeface="Roboto Bold"/>
              </a:rPr>
              <a:t>🔹 Nhiễu mã hóa</a:t>
            </a:r>
          </a:p>
          <a:p>
            <a:pPr algn="just">
              <a:lnSpc>
                <a:spcPts val="4199"/>
              </a:lnSpc>
            </a:pPr>
            <a:r>
              <a:rPr lang="en-US" sz="2799" spc="25">
                <a:solidFill>
                  <a:srgbClr val="0F3256"/>
                </a:solidFill>
                <a:latin typeface="Roboto"/>
                <a:ea typeface="Roboto"/>
                <a:cs typeface="Roboto"/>
                <a:sym typeface="Roboto"/>
              </a:rPr>
              <a:t>✔ Lọc trung bình giúp làm mịn ảnh nhưng không khôi phục lỗi nén.</a:t>
            </a:r>
          </a:p>
          <a:p>
            <a:pPr algn="just" marL="604518" indent="-302259" lvl="1">
              <a:lnSpc>
                <a:spcPts val="4199"/>
              </a:lnSpc>
              <a:buFont typeface="Arial"/>
              <a:buChar char="•"/>
            </a:pPr>
            <a:r>
              <a:rPr lang="en-US" sz="2799" spc="25">
                <a:solidFill>
                  <a:srgbClr val="0F3256"/>
                </a:solidFill>
                <a:latin typeface="Roboto"/>
                <a:ea typeface="Roboto"/>
                <a:cs typeface="Roboto"/>
                <a:sym typeface="Roboto"/>
              </a:rPr>
              <a:t>Mặt nạ 3×3 giữ chi tiết tốt hơn.</a:t>
            </a:r>
          </a:p>
          <a:p>
            <a:pPr algn="just" marL="604518" indent="-302259" lvl="1">
              <a:lnSpc>
                <a:spcPts val="4199"/>
              </a:lnSpc>
              <a:buFont typeface="Arial"/>
              <a:buChar char="•"/>
            </a:pPr>
            <a:r>
              <a:rPr lang="en-US" sz="2799" spc="26">
                <a:solidFill>
                  <a:srgbClr val="0F3256"/>
                </a:solidFill>
                <a:latin typeface="Roboto"/>
                <a:ea typeface="Roboto"/>
                <a:cs typeface="Roboto"/>
                <a:sym typeface="Roboto"/>
              </a:rPr>
              <a:t>Mặt nạ 7×7 làm mờ mạnh nhưng không khôi phục thông tin gốc.</a:t>
            </a:r>
          </a:p>
          <a:p>
            <a:pPr algn="just">
              <a:lnSpc>
                <a:spcPts val="4199"/>
              </a:lnSpc>
            </a:pPr>
            <a:r>
              <a:rPr lang="en-US" sz="2799" spc="26">
                <a:solidFill>
                  <a:srgbClr val="0F3256"/>
                </a:solidFill>
                <a:latin typeface="Roboto"/>
                <a:ea typeface="Roboto"/>
                <a:cs typeface="Roboto"/>
                <a:sym typeface="Roboto"/>
              </a:rPr>
              <a:t>📊 Kết quả thực nghiệm:</a:t>
            </a:r>
          </a:p>
          <a:p>
            <a:pPr algn="just" marL="604518" indent="-302259" lvl="1">
              <a:lnSpc>
                <a:spcPts val="4199"/>
              </a:lnSpc>
              <a:buFont typeface="Arial"/>
              <a:buChar char="•"/>
            </a:pPr>
            <a:r>
              <a:rPr lang="en-US" sz="2799" spc="26">
                <a:solidFill>
                  <a:srgbClr val="0F3256"/>
                </a:solidFill>
                <a:latin typeface="Roboto"/>
                <a:ea typeface="Roboto"/>
                <a:cs typeface="Roboto"/>
                <a:sym typeface="Roboto"/>
              </a:rPr>
              <a:t>Khi cường độ nhiễu = 30, PSNR &amp; SSIM giảm mạnh, ảnh bị mất chi tiết đáng kể.</a:t>
            </a:r>
          </a:p>
          <a:p>
            <a:pPr algn="just">
              <a:lnSpc>
                <a:spcPts val="4199"/>
              </a:lnSpc>
            </a:pPr>
          </a:p>
        </p:txBody>
      </p:sp>
      <p:sp>
        <p:nvSpPr>
          <p:cNvPr name="Freeform 7" id="7"/>
          <p:cNvSpPr/>
          <p:nvPr/>
        </p:nvSpPr>
        <p:spPr>
          <a:xfrm flipH="false" flipV="false" rot="0">
            <a:off x="11880902" y="2759455"/>
            <a:ext cx="40796" cy="6527425"/>
          </a:xfrm>
          <a:custGeom>
            <a:avLst/>
            <a:gdLst/>
            <a:ahLst/>
            <a:cxnLst/>
            <a:rect r="r" b="b" t="t" l="l"/>
            <a:pathLst>
              <a:path h="6527425" w="40796">
                <a:moveTo>
                  <a:pt x="0" y="0"/>
                </a:moveTo>
                <a:lnTo>
                  <a:pt x="40797" y="0"/>
                </a:lnTo>
                <a:lnTo>
                  <a:pt x="40797" y="6527425"/>
                </a:lnTo>
                <a:lnTo>
                  <a:pt x="0" y="6527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204590"/>
          <a:ext cx="16230600" cy="6053710"/>
        </p:xfrm>
        <a:graphic>
          <a:graphicData uri="http://schemas.openxmlformats.org/drawingml/2006/table">
            <a:tbl>
              <a:tblPr/>
              <a:tblGrid>
                <a:gridCol w="3859506"/>
                <a:gridCol w="6955520"/>
                <a:gridCol w="5415574"/>
              </a:tblGrid>
              <a:tr h="823035">
                <a:tc>
                  <a:txBody>
                    <a:bodyPr anchor="t" rtlCol="false"/>
                    <a:lstStyle/>
                    <a:p>
                      <a:pPr algn="just">
                        <a:lnSpc>
                          <a:spcPts val="2939"/>
                        </a:lnSpc>
                        <a:defRPr/>
                      </a:pPr>
                      <a:r>
                        <a:rPr lang="en-US" sz="2099">
                          <a:solidFill>
                            <a:srgbClr val="000000"/>
                          </a:solidFill>
                          <a:latin typeface="Roboto"/>
                          <a:ea typeface="Roboto"/>
                          <a:cs typeface="Roboto"/>
                          <a:sym typeface="Roboto"/>
                        </a:rPr>
                        <a:t>Loại nhiễu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Hiệu quả của lọc trung bình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Giải pháp thay thế</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r h="823035">
                <a:tc>
                  <a:txBody>
                    <a:bodyPr anchor="t" rtlCol="false"/>
                    <a:lstStyle/>
                    <a:p>
                      <a:pPr algn="just">
                        <a:lnSpc>
                          <a:spcPts val="2939"/>
                        </a:lnSpc>
                        <a:defRPr/>
                      </a:pPr>
                      <a:r>
                        <a:rPr lang="en-US" sz="2099">
                          <a:solidFill>
                            <a:srgbClr val="000000"/>
                          </a:solidFill>
                          <a:latin typeface="Roboto"/>
                          <a:ea typeface="Roboto"/>
                          <a:cs typeface="Roboto"/>
                          <a:sym typeface="Roboto"/>
                        </a:rPr>
                        <a:t>Gaussian nhẹ</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 Tốt (PSNR &gt; 30 dB, SSIM &gt; 0.995)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r h="823035">
                <a:tc>
                  <a:txBody>
                    <a:bodyPr anchor="t" rtlCol="false"/>
                    <a:lstStyle/>
                    <a:p>
                      <a:pPr algn="just">
                        <a:lnSpc>
                          <a:spcPts val="2939"/>
                        </a:lnSpc>
                        <a:defRPr/>
                      </a:pPr>
                      <a:r>
                        <a:rPr lang="en-US" sz="2099">
                          <a:solidFill>
                            <a:srgbClr val="000000"/>
                          </a:solidFill>
                          <a:latin typeface="Roboto"/>
                          <a:ea typeface="Roboto"/>
                          <a:cs typeface="Roboto"/>
                          <a:sym typeface="Roboto"/>
                        </a:rPr>
                        <a:t>Gaussian nặng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 Trung bình (PSNR giảm, SSIM giảm)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Lọc Gaussian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r h="1192062">
                <a:tc>
                  <a:txBody>
                    <a:bodyPr anchor="t" rtlCol="false"/>
                    <a:lstStyle/>
                    <a:p>
                      <a:pPr algn="just">
                        <a:lnSpc>
                          <a:spcPts val="2939"/>
                        </a:lnSpc>
                        <a:defRPr/>
                      </a:pPr>
                      <a:r>
                        <a:rPr lang="en-US" sz="2099">
                          <a:solidFill>
                            <a:srgbClr val="000000"/>
                          </a:solidFill>
                          <a:latin typeface="Roboto"/>
                          <a:ea typeface="Roboto"/>
                          <a:cs typeface="Roboto"/>
                          <a:sym typeface="Roboto"/>
                        </a:rPr>
                        <a:t>Muối tiêu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 Không hiệu quả (PSNR ~20 dB, ảnh còn nhiễu)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Lọc trung vị</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r h="823035">
                <a:tc>
                  <a:txBody>
                    <a:bodyPr anchor="t" rtlCol="false"/>
                    <a:lstStyle/>
                    <a:p>
                      <a:pPr algn="just">
                        <a:lnSpc>
                          <a:spcPts val="2939"/>
                        </a:lnSpc>
                        <a:defRPr/>
                      </a:pPr>
                      <a:r>
                        <a:rPr lang="en-US" sz="2099">
                          <a:solidFill>
                            <a:srgbClr val="000000"/>
                          </a:solidFill>
                          <a:latin typeface="Roboto"/>
                          <a:ea typeface="Roboto"/>
                          <a:cs typeface="Roboto"/>
                          <a:sym typeface="Roboto"/>
                        </a:rPr>
                        <a:t>Poisson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 Không cải thiện đáng kể</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Lọc Gaussian, Wavelet Denoising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r h="1569508">
                <a:tc>
                  <a:txBody>
                    <a:bodyPr anchor="t" rtlCol="false"/>
                    <a:lstStyle/>
                    <a:p>
                      <a:pPr algn="just">
                        <a:lnSpc>
                          <a:spcPts val="2939"/>
                        </a:lnSpc>
                        <a:defRPr/>
                      </a:pPr>
                      <a:r>
                        <a:rPr lang="en-US" sz="2099">
                          <a:solidFill>
                            <a:srgbClr val="000000"/>
                          </a:solidFill>
                          <a:latin typeface="Roboto"/>
                          <a:ea typeface="Roboto"/>
                          <a:cs typeface="Roboto"/>
                          <a:sym typeface="Roboto"/>
                        </a:rPr>
                        <a:t>Mã hóa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 Làm mịn nhưng mất chi tiết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c>
                  <a:txBody>
                    <a:bodyPr anchor="t" rtlCol="false"/>
                    <a:lstStyle/>
                    <a:p>
                      <a:pPr algn="just">
                        <a:lnSpc>
                          <a:spcPts val="2939"/>
                        </a:lnSpc>
                        <a:defRPr/>
                      </a:pPr>
                      <a:r>
                        <a:rPr lang="en-US" sz="2099">
                          <a:solidFill>
                            <a:srgbClr val="000000"/>
                          </a:solidFill>
                          <a:latin typeface="Roboto"/>
                          <a:ea typeface="Roboto"/>
                          <a:cs typeface="Roboto"/>
                          <a:sym typeface="Roboto"/>
                        </a:rPr>
                        <a:t>Adaptive Filtering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FD5EA"/>
                    </a:solidFill>
                  </a:tcPr>
                </a:tc>
              </a:tr>
            </a:tbl>
          </a:graphicData>
        </a:graphic>
      </p:graphicFrame>
      <p:sp>
        <p:nvSpPr>
          <p:cNvPr name="TextBox 3" id="3"/>
          <p:cNvSpPr txBox="true"/>
          <p:nvPr/>
        </p:nvSpPr>
        <p:spPr>
          <a:xfrm rot="0">
            <a:off x="9826339" y="866775"/>
            <a:ext cx="3773955" cy="1378805"/>
          </a:xfrm>
          <a:prstGeom prst="rect">
            <a:avLst/>
          </a:prstGeom>
        </p:spPr>
        <p:txBody>
          <a:bodyPr anchor="t" rtlCol="false" tIns="0" lIns="0" bIns="0" rIns="0">
            <a:spAutoFit/>
          </a:bodyPr>
          <a:lstStyle/>
          <a:p>
            <a:pPr algn="ctr">
              <a:lnSpc>
                <a:spcPts val="11296"/>
              </a:lnSpc>
            </a:pPr>
            <a:r>
              <a:rPr lang="en-US" sz="8068" b="true">
                <a:solidFill>
                  <a:srgbClr val="0F3256"/>
                </a:solidFill>
                <a:latin typeface="Roboto Bold"/>
                <a:ea typeface="Roboto Bold"/>
                <a:cs typeface="Roboto Bold"/>
                <a:sym typeface="Roboto Bold"/>
              </a:rPr>
              <a:t>Kết luận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0F6"/>
        </a:solidFill>
      </p:bgPr>
    </p:bg>
    <p:spTree>
      <p:nvGrpSpPr>
        <p:cNvPr id="1" name=""/>
        <p:cNvGrpSpPr/>
        <p:nvPr/>
      </p:nvGrpSpPr>
      <p:grpSpPr>
        <a:xfrm>
          <a:off x="0" y="0"/>
          <a:ext cx="0" cy="0"/>
          <a:chOff x="0" y="0"/>
          <a:chExt cx="0" cy="0"/>
        </a:xfrm>
      </p:grpSpPr>
      <p:sp>
        <p:nvSpPr>
          <p:cNvPr name="TextBox 2" id="2"/>
          <p:cNvSpPr txBox="true"/>
          <p:nvPr/>
        </p:nvSpPr>
        <p:spPr>
          <a:xfrm rot="0">
            <a:off x="10422911" y="488950"/>
            <a:ext cx="5784186" cy="1028700"/>
          </a:xfrm>
          <a:prstGeom prst="rect">
            <a:avLst/>
          </a:prstGeom>
        </p:spPr>
        <p:txBody>
          <a:bodyPr anchor="t" rtlCol="false" tIns="0" lIns="0" bIns="0" rIns="0">
            <a:spAutoFit/>
          </a:bodyPr>
          <a:lstStyle/>
          <a:p>
            <a:pPr algn="ctr">
              <a:lnSpc>
                <a:spcPts val="8399"/>
              </a:lnSpc>
            </a:pPr>
            <a:r>
              <a:rPr lang="en-US" sz="5999" b="true">
                <a:solidFill>
                  <a:srgbClr val="0F3256"/>
                </a:solidFill>
                <a:latin typeface="Roboto Bold"/>
                <a:ea typeface="Roboto Bold"/>
                <a:cs typeface="Roboto Bold"/>
                <a:sym typeface="Roboto Bold"/>
              </a:rPr>
              <a:t>Hướng phát triển</a:t>
            </a:r>
          </a:p>
        </p:txBody>
      </p:sp>
      <p:grpSp>
        <p:nvGrpSpPr>
          <p:cNvPr name="Group 3" id="3"/>
          <p:cNvGrpSpPr/>
          <p:nvPr/>
        </p:nvGrpSpPr>
        <p:grpSpPr>
          <a:xfrm rot="0">
            <a:off x="1028700" y="2731690"/>
            <a:ext cx="7790656" cy="6526610"/>
            <a:chOff x="0" y="0"/>
            <a:chExt cx="10387542" cy="8702147"/>
          </a:xfrm>
        </p:grpSpPr>
        <p:sp>
          <p:nvSpPr>
            <p:cNvPr name="Freeform 4" id="4"/>
            <p:cNvSpPr/>
            <p:nvPr/>
          </p:nvSpPr>
          <p:spPr>
            <a:xfrm flipH="false" flipV="false" rot="0">
              <a:off x="0" y="0"/>
              <a:ext cx="10387542" cy="8702146"/>
            </a:xfrm>
            <a:custGeom>
              <a:avLst/>
              <a:gdLst/>
              <a:ahLst/>
              <a:cxnLst/>
              <a:rect r="r" b="b" t="t" l="l"/>
              <a:pathLst>
                <a:path h="8702146" w="10387542">
                  <a:moveTo>
                    <a:pt x="0" y="0"/>
                  </a:moveTo>
                  <a:lnTo>
                    <a:pt x="10387542" y="0"/>
                  </a:lnTo>
                  <a:lnTo>
                    <a:pt x="10387542" y="8702146"/>
                  </a:lnTo>
                  <a:lnTo>
                    <a:pt x="0" y="8702146"/>
                  </a:lnTo>
                  <a:close/>
                </a:path>
              </a:pathLst>
            </a:custGeom>
            <a:solidFill>
              <a:srgbClr val="000000">
                <a:alpha val="0"/>
              </a:srgbClr>
            </a:solidFill>
          </p:spPr>
        </p:sp>
        <p:sp>
          <p:nvSpPr>
            <p:cNvPr name="TextBox 5" id="5"/>
            <p:cNvSpPr txBox="true"/>
            <p:nvPr/>
          </p:nvSpPr>
          <p:spPr>
            <a:xfrm>
              <a:off x="0" y="0"/>
              <a:ext cx="10387542" cy="8702147"/>
            </a:xfrm>
            <a:prstGeom prst="rect">
              <a:avLst/>
            </a:prstGeom>
          </p:spPr>
          <p:txBody>
            <a:bodyPr anchor="ctr" rtlCol="false" tIns="0" lIns="0" bIns="0" rIns="0"/>
            <a:lstStyle/>
            <a:p>
              <a:pPr algn="ctr">
                <a:lnSpc>
                  <a:spcPts val="4559"/>
                </a:lnSpc>
              </a:pPr>
              <a:r>
                <a:rPr lang="en-US" b="true" sz="3799" spc="34">
                  <a:solidFill>
                    <a:srgbClr val="000000"/>
                  </a:solidFill>
                  <a:latin typeface="Roboto Bold"/>
                  <a:ea typeface="Roboto Bold"/>
                  <a:cs typeface="Roboto Bold"/>
                  <a:sym typeface="Roboto Bold"/>
                </a:rPr>
                <a:t>Tích hợp thuật toán tiên tiến</a:t>
              </a:r>
            </a:p>
            <a:p>
              <a:pPr algn="ctr">
                <a:lnSpc>
                  <a:spcPts val="4559"/>
                </a:lnSpc>
              </a:pPr>
            </a:p>
            <a:p>
              <a:pPr algn="just" marL="527844" indent="-263922" lvl="1">
                <a:lnSpc>
                  <a:spcPts val="4900"/>
                </a:lnSpc>
                <a:buFont typeface="Arial"/>
                <a:buChar char="•"/>
              </a:pPr>
              <a:r>
                <a:rPr lang="en-US" sz="3500" spc="32">
                  <a:solidFill>
                    <a:srgbClr val="000000"/>
                  </a:solidFill>
                  <a:latin typeface="Roboto"/>
                  <a:ea typeface="Roboto"/>
                  <a:cs typeface="Roboto"/>
                  <a:sym typeface="Roboto"/>
                </a:rPr>
                <a:t>Kết hợp lọc trung bình với học máy và học sâu để cải thiện hiệu quả giảm nhiễu, đặc biệt với nhiễu Poisson và mã hóa​.</a:t>
              </a:r>
            </a:p>
            <a:p>
              <a:pPr algn="just" marL="527844" indent="-263922" lvl="1">
                <a:lnSpc>
                  <a:spcPts val="4900"/>
                </a:lnSpc>
                <a:buFont typeface="Arial"/>
                <a:buChar char="•"/>
              </a:pPr>
              <a:r>
                <a:rPr lang="en-US" sz="3500" spc="32">
                  <a:solidFill>
                    <a:srgbClr val="000000"/>
                  </a:solidFill>
                  <a:latin typeface="Roboto"/>
                  <a:ea typeface="Roboto"/>
                  <a:cs typeface="Roboto"/>
                  <a:sym typeface="Roboto"/>
                </a:rPr>
                <a:t>Ứng dụng mạng nơron nhân tạo để tự động tối ưu hóa tham số bộ lọc, giúp bảo toàn chi tiết ảnh tốt hơn.</a:t>
              </a:r>
            </a:p>
          </p:txBody>
        </p:sp>
      </p:grpSp>
      <p:grpSp>
        <p:nvGrpSpPr>
          <p:cNvPr name="Group 6" id="6"/>
          <p:cNvGrpSpPr/>
          <p:nvPr/>
        </p:nvGrpSpPr>
        <p:grpSpPr>
          <a:xfrm rot="0">
            <a:off x="9644529" y="2354792"/>
            <a:ext cx="7790656" cy="6526610"/>
            <a:chOff x="0" y="0"/>
            <a:chExt cx="10387542" cy="8702147"/>
          </a:xfrm>
        </p:grpSpPr>
        <p:sp>
          <p:nvSpPr>
            <p:cNvPr name="Freeform 7" id="7"/>
            <p:cNvSpPr/>
            <p:nvPr/>
          </p:nvSpPr>
          <p:spPr>
            <a:xfrm flipH="false" flipV="false" rot="0">
              <a:off x="0" y="0"/>
              <a:ext cx="10387542" cy="8702146"/>
            </a:xfrm>
            <a:custGeom>
              <a:avLst/>
              <a:gdLst/>
              <a:ahLst/>
              <a:cxnLst/>
              <a:rect r="r" b="b" t="t" l="l"/>
              <a:pathLst>
                <a:path h="8702146" w="10387542">
                  <a:moveTo>
                    <a:pt x="0" y="0"/>
                  </a:moveTo>
                  <a:lnTo>
                    <a:pt x="10387542" y="0"/>
                  </a:lnTo>
                  <a:lnTo>
                    <a:pt x="10387542" y="8702146"/>
                  </a:lnTo>
                  <a:lnTo>
                    <a:pt x="0" y="8702146"/>
                  </a:lnTo>
                  <a:close/>
                </a:path>
              </a:pathLst>
            </a:custGeom>
            <a:solidFill>
              <a:srgbClr val="000000">
                <a:alpha val="0"/>
              </a:srgbClr>
            </a:solidFill>
          </p:spPr>
        </p:sp>
        <p:sp>
          <p:nvSpPr>
            <p:cNvPr name="TextBox 8" id="8"/>
            <p:cNvSpPr txBox="true"/>
            <p:nvPr/>
          </p:nvSpPr>
          <p:spPr>
            <a:xfrm>
              <a:off x="0" y="38100"/>
              <a:ext cx="10387542" cy="8664047"/>
            </a:xfrm>
            <a:prstGeom prst="rect">
              <a:avLst/>
            </a:prstGeom>
          </p:spPr>
          <p:txBody>
            <a:bodyPr anchor="ctr" rtlCol="false" tIns="0" lIns="0" bIns="0" rIns="0"/>
            <a:lstStyle/>
            <a:p>
              <a:pPr algn="ctr">
                <a:lnSpc>
                  <a:spcPts val="4103"/>
                </a:lnSpc>
              </a:pPr>
              <a:r>
                <a:rPr lang="en-US" sz="3799" spc="34">
                  <a:solidFill>
                    <a:srgbClr val="000000"/>
                  </a:solidFill>
                  <a:latin typeface="Roboto"/>
                  <a:ea typeface="Roboto"/>
                  <a:cs typeface="Roboto"/>
                  <a:sym typeface="Roboto"/>
                </a:rPr>
                <a:t> </a:t>
              </a:r>
              <a:r>
                <a:rPr lang="en-US" b="true" sz="3799" spc="34">
                  <a:solidFill>
                    <a:srgbClr val="000000"/>
                  </a:solidFill>
                  <a:latin typeface="Roboto Bold"/>
                  <a:ea typeface="Roboto Bold"/>
                  <a:cs typeface="Roboto Bold"/>
                  <a:sym typeface="Roboto Bold"/>
                </a:rPr>
                <a:t>Mở rộng ứng dụng thực tế</a:t>
              </a:r>
            </a:p>
            <a:p>
              <a:pPr algn="ctr">
                <a:lnSpc>
                  <a:spcPts val="4103"/>
                </a:lnSpc>
              </a:pPr>
            </a:p>
            <a:p>
              <a:pPr algn="just" marL="527844" indent="-263922" lvl="1">
                <a:lnSpc>
                  <a:spcPts val="4900"/>
                </a:lnSpc>
                <a:buFont typeface="Arial"/>
                <a:buChar char="•"/>
              </a:pPr>
              <a:r>
                <a:rPr lang="en-US" sz="3500" spc="32">
                  <a:solidFill>
                    <a:srgbClr val="000000"/>
                  </a:solidFill>
                  <a:latin typeface="Roboto"/>
                  <a:ea typeface="Roboto"/>
                  <a:cs typeface="Roboto"/>
                  <a:sym typeface="Roboto"/>
                </a:rPr>
                <a:t>Áp dụng trong y tế để cải thiện chất lượng ảnh X-quang, MRI, giúp hỗ trợ chẩn đoán chính xác hơn.</a:t>
              </a:r>
            </a:p>
            <a:p>
              <a:pPr algn="just" marL="527844" indent="-263922" lvl="1">
                <a:lnSpc>
                  <a:spcPts val="4900"/>
                </a:lnSpc>
                <a:buFont typeface="Arial"/>
                <a:buChar char="•"/>
              </a:pPr>
              <a:r>
                <a:rPr lang="en-US" sz="3500" spc="32">
                  <a:solidFill>
                    <a:srgbClr val="000000"/>
                  </a:solidFill>
                  <a:latin typeface="Roboto"/>
                  <a:ea typeface="Roboto"/>
                  <a:cs typeface="Roboto"/>
                  <a:sym typeface="Roboto"/>
                </a:rPr>
                <a:t>Giao thông thông minh: Cải thiện chất lượng ảnh biển số xe bị nhiễu, nâng cao độ chính xác nhận diện​.</a:t>
              </a:r>
            </a:p>
          </p:txBody>
        </p:sp>
      </p:grpSp>
      <p:sp>
        <p:nvSpPr>
          <p:cNvPr name="Freeform 9" id="9"/>
          <p:cNvSpPr/>
          <p:nvPr/>
        </p:nvSpPr>
        <p:spPr>
          <a:xfrm flipH="false" flipV="false" rot="0">
            <a:off x="0" y="0"/>
            <a:ext cx="5283251" cy="3189163"/>
          </a:xfrm>
          <a:custGeom>
            <a:avLst/>
            <a:gdLst/>
            <a:ahLst/>
            <a:cxnLst/>
            <a:rect r="r" b="b" t="t" l="l"/>
            <a:pathLst>
              <a:path h="3189163" w="5283251">
                <a:moveTo>
                  <a:pt x="0" y="0"/>
                </a:moveTo>
                <a:lnTo>
                  <a:pt x="5283251" y="0"/>
                </a:lnTo>
                <a:lnTo>
                  <a:pt x="5283251" y="3189163"/>
                </a:lnTo>
                <a:lnTo>
                  <a:pt x="0" y="3189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254267" y="1842930"/>
            <a:ext cx="9779466" cy="6601139"/>
          </a:xfrm>
          <a:custGeom>
            <a:avLst/>
            <a:gdLst/>
            <a:ahLst/>
            <a:cxnLst/>
            <a:rect r="r" b="b" t="t" l="l"/>
            <a:pathLst>
              <a:path h="6601139" w="9779466">
                <a:moveTo>
                  <a:pt x="0" y="0"/>
                </a:moveTo>
                <a:lnTo>
                  <a:pt x="9779466" y="0"/>
                </a:lnTo>
                <a:lnTo>
                  <a:pt x="9779466" y="6601140"/>
                </a:lnTo>
                <a:lnTo>
                  <a:pt x="0" y="6601140"/>
                </a:lnTo>
                <a:lnTo>
                  <a:pt x="0" y="0"/>
                </a:lnTo>
                <a:close/>
              </a:path>
            </a:pathLst>
          </a:custGeom>
          <a:blipFill>
            <a:blip r:embed="rId2"/>
            <a:stretch>
              <a:fillRect l="0" t="0" r="0" b="0"/>
            </a:stretch>
          </a:blipFill>
        </p:spPr>
      </p:sp>
      <p:sp>
        <p:nvSpPr>
          <p:cNvPr name="TextBox 3" id="3"/>
          <p:cNvSpPr txBox="true"/>
          <p:nvPr/>
        </p:nvSpPr>
        <p:spPr>
          <a:xfrm rot="0">
            <a:off x="5407473" y="4451350"/>
            <a:ext cx="7473054" cy="1298575"/>
          </a:xfrm>
          <a:prstGeom prst="rect">
            <a:avLst/>
          </a:prstGeom>
        </p:spPr>
        <p:txBody>
          <a:bodyPr anchor="t" rtlCol="false" tIns="0" lIns="0" bIns="0" rIns="0">
            <a:spAutoFit/>
          </a:bodyPr>
          <a:lstStyle/>
          <a:p>
            <a:pPr algn="ctr" marL="0" indent="0" lvl="0">
              <a:lnSpc>
                <a:spcPts val="10400"/>
              </a:lnSpc>
            </a:pPr>
            <a:r>
              <a:rPr lang="en-US" b="true" sz="8000">
                <a:solidFill>
                  <a:srgbClr val="0F3256"/>
                </a:solidFill>
                <a:latin typeface="Roboto Bold"/>
                <a:ea typeface="Roboto Bold"/>
                <a:cs typeface="Roboto Bold"/>
                <a:sym typeface="Roboto Bold"/>
              </a:rPr>
              <a:t>Cảm ơn thầy cô!</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5483585" y="556411"/>
            <a:ext cx="7320831" cy="661988"/>
          </a:xfrm>
          <a:prstGeom prst="rect">
            <a:avLst/>
          </a:prstGeom>
        </p:spPr>
        <p:txBody>
          <a:bodyPr anchor="t" rtlCol="false" tIns="0" lIns="0" bIns="0" rIns="0">
            <a:spAutoFit/>
          </a:bodyPr>
          <a:lstStyle/>
          <a:p>
            <a:pPr algn="ctr" marL="0" indent="0" lvl="0">
              <a:lnSpc>
                <a:spcPts val="5362"/>
              </a:lnSpc>
            </a:pPr>
            <a:r>
              <a:rPr lang="en-US" b="true" sz="4124">
                <a:solidFill>
                  <a:srgbClr val="0F3256"/>
                </a:solidFill>
                <a:latin typeface="Roboto Bold"/>
                <a:ea typeface="Roboto Bold"/>
                <a:cs typeface="Roboto Bold"/>
                <a:sym typeface="Roboto Bold"/>
              </a:rPr>
              <a:t>GIỚI THIỆU VỀ XỬ LÝ ẢNH SỐ </a:t>
            </a:r>
          </a:p>
        </p:txBody>
      </p:sp>
      <p:grpSp>
        <p:nvGrpSpPr>
          <p:cNvPr name="Group 3" id="3"/>
          <p:cNvGrpSpPr/>
          <p:nvPr/>
        </p:nvGrpSpPr>
        <p:grpSpPr>
          <a:xfrm rot="0">
            <a:off x="0" y="9063008"/>
            <a:ext cx="18288000" cy="1952277"/>
            <a:chOff x="0" y="0"/>
            <a:chExt cx="6186311" cy="660400"/>
          </a:xfrm>
        </p:grpSpPr>
        <p:sp>
          <p:nvSpPr>
            <p:cNvPr name="Freeform 4" id="4"/>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name="Freeform 5" id="5"/>
          <p:cNvSpPr/>
          <p:nvPr/>
        </p:nvSpPr>
        <p:spPr>
          <a:xfrm flipH="false" flipV="false" rot="0">
            <a:off x="847725" y="1947092"/>
            <a:ext cx="5605076" cy="3274219"/>
          </a:xfrm>
          <a:custGeom>
            <a:avLst/>
            <a:gdLst/>
            <a:ahLst/>
            <a:cxnLst/>
            <a:rect r="r" b="b" t="t" l="l"/>
            <a:pathLst>
              <a:path h="3274219" w="5605076">
                <a:moveTo>
                  <a:pt x="0" y="0"/>
                </a:moveTo>
                <a:lnTo>
                  <a:pt x="5605076" y="0"/>
                </a:lnTo>
                <a:lnTo>
                  <a:pt x="5605076" y="3274219"/>
                </a:lnTo>
                <a:lnTo>
                  <a:pt x="0" y="3274219"/>
                </a:lnTo>
                <a:lnTo>
                  <a:pt x="0" y="0"/>
                </a:lnTo>
                <a:close/>
              </a:path>
            </a:pathLst>
          </a:custGeom>
          <a:blipFill>
            <a:blip r:embed="rId2"/>
            <a:stretch>
              <a:fillRect l="0" t="0" r="0" b="-21019"/>
            </a:stretch>
          </a:blipFill>
        </p:spPr>
      </p:sp>
      <p:sp>
        <p:nvSpPr>
          <p:cNvPr name="Freeform 6" id="6"/>
          <p:cNvSpPr/>
          <p:nvPr/>
        </p:nvSpPr>
        <p:spPr>
          <a:xfrm flipH="false" flipV="false" rot="0">
            <a:off x="847725" y="5424517"/>
            <a:ext cx="5491720" cy="3919508"/>
          </a:xfrm>
          <a:custGeom>
            <a:avLst/>
            <a:gdLst/>
            <a:ahLst/>
            <a:cxnLst/>
            <a:rect r="r" b="b" t="t" l="l"/>
            <a:pathLst>
              <a:path h="3919508" w="5491720">
                <a:moveTo>
                  <a:pt x="0" y="0"/>
                </a:moveTo>
                <a:lnTo>
                  <a:pt x="5491720" y="0"/>
                </a:lnTo>
                <a:lnTo>
                  <a:pt x="5491720" y="3919508"/>
                </a:lnTo>
                <a:lnTo>
                  <a:pt x="0" y="3919508"/>
                </a:lnTo>
                <a:lnTo>
                  <a:pt x="0" y="0"/>
                </a:lnTo>
                <a:close/>
              </a:path>
            </a:pathLst>
          </a:custGeom>
          <a:blipFill>
            <a:blip r:embed="rId3"/>
            <a:stretch>
              <a:fillRect l="-92513" t="0" r="-4667" b="7596"/>
            </a:stretch>
          </a:blipFill>
        </p:spPr>
      </p:sp>
      <p:grpSp>
        <p:nvGrpSpPr>
          <p:cNvPr name="Group 7" id="7"/>
          <p:cNvGrpSpPr/>
          <p:nvPr/>
        </p:nvGrpSpPr>
        <p:grpSpPr>
          <a:xfrm rot="0">
            <a:off x="7416721" y="2844878"/>
            <a:ext cx="10052129" cy="57149"/>
            <a:chOff x="0" y="0"/>
            <a:chExt cx="13402838" cy="76198"/>
          </a:xfrm>
        </p:grpSpPr>
        <p:sp>
          <p:nvSpPr>
            <p:cNvPr name="Freeform 8" id="8"/>
            <p:cNvSpPr/>
            <p:nvPr/>
          </p:nvSpPr>
          <p:spPr>
            <a:xfrm flipH="false" flipV="false" rot="0">
              <a:off x="0" y="0"/>
              <a:ext cx="13402818" cy="76200"/>
            </a:xfrm>
            <a:custGeom>
              <a:avLst/>
              <a:gdLst/>
              <a:ahLst/>
              <a:cxnLst/>
              <a:rect r="r" b="b" t="t" l="l"/>
              <a:pathLst>
                <a:path h="76200" w="13402818">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name="Group 9" id="9"/>
          <p:cNvGrpSpPr/>
          <p:nvPr/>
        </p:nvGrpSpPr>
        <p:grpSpPr>
          <a:xfrm rot="0">
            <a:off x="7416721" y="4255887"/>
            <a:ext cx="10052129" cy="57149"/>
            <a:chOff x="0" y="0"/>
            <a:chExt cx="13402838" cy="76198"/>
          </a:xfrm>
        </p:grpSpPr>
        <p:sp>
          <p:nvSpPr>
            <p:cNvPr name="Freeform 10" id="10"/>
            <p:cNvSpPr/>
            <p:nvPr/>
          </p:nvSpPr>
          <p:spPr>
            <a:xfrm flipH="false" flipV="false" rot="0">
              <a:off x="0" y="0"/>
              <a:ext cx="13402818" cy="76200"/>
            </a:xfrm>
            <a:custGeom>
              <a:avLst/>
              <a:gdLst/>
              <a:ahLst/>
              <a:cxnLst/>
              <a:rect r="r" b="b" t="t" l="l"/>
              <a:pathLst>
                <a:path h="76200" w="13402818">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name="Group 11" id="11"/>
          <p:cNvGrpSpPr/>
          <p:nvPr/>
        </p:nvGrpSpPr>
        <p:grpSpPr>
          <a:xfrm rot="0">
            <a:off x="7416721" y="5665586"/>
            <a:ext cx="10052129" cy="57149"/>
            <a:chOff x="0" y="0"/>
            <a:chExt cx="13402838" cy="76198"/>
          </a:xfrm>
        </p:grpSpPr>
        <p:sp>
          <p:nvSpPr>
            <p:cNvPr name="Freeform 12" id="12"/>
            <p:cNvSpPr/>
            <p:nvPr/>
          </p:nvSpPr>
          <p:spPr>
            <a:xfrm flipH="false" flipV="false" rot="0">
              <a:off x="0" y="0"/>
              <a:ext cx="13402818" cy="76200"/>
            </a:xfrm>
            <a:custGeom>
              <a:avLst/>
              <a:gdLst/>
              <a:ahLst/>
              <a:cxnLst/>
              <a:rect r="r" b="b" t="t" l="l"/>
              <a:pathLst>
                <a:path h="76200" w="13402818">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name="Group 13" id="13"/>
          <p:cNvGrpSpPr/>
          <p:nvPr/>
        </p:nvGrpSpPr>
        <p:grpSpPr>
          <a:xfrm rot="0">
            <a:off x="7416721" y="7121475"/>
            <a:ext cx="10052129" cy="57149"/>
            <a:chOff x="0" y="0"/>
            <a:chExt cx="13402838" cy="76198"/>
          </a:xfrm>
        </p:grpSpPr>
        <p:sp>
          <p:nvSpPr>
            <p:cNvPr name="Freeform 14" id="14"/>
            <p:cNvSpPr/>
            <p:nvPr/>
          </p:nvSpPr>
          <p:spPr>
            <a:xfrm flipH="false" flipV="false" rot="0">
              <a:off x="0" y="0"/>
              <a:ext cx="13402818" cy="76200"/>
            </a:xfrm>
            <a:custGeom>
              <a:avLst/>
              <a:gdLst/>
              <a:ahLst/>
              <a:cxnLst/>
              <a:rect r="r" b="b" t="t" l="l"/>
              <a:pathLst>
                <a:path h="76200" w="13402818">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name="TextBox 15" id="15"/>
          <p:cNvSpPr txBox="true"/>
          <p:nvPr/>
        </p:nvSpPr>
        <p:spPr>
          <a:xfrm rot="0">
            <a:off x="7416721" y="2382350"/>
            <a:ext cx="388620"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Ảnh</a:t>
            </a:r>
          </a:p>
        </p:txBody>
      </p:sp>
      <p:sp>
        <p:nvSpPr>
          <p:cNvPr name="TextBox 16" id="16"/>
          <p:cNvSpPr txBox="true"/>
          <p:nvPr/>
        </p:nvSpPr>
        <p:spPr>
          <a:xfrm rot="0">
            <a:off x="7416721" y="3458737"/>
            <a:ext cx="8883729"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Điểm ảnh (pixel) là đơn vị cơ bản của ảnh số, đại diện cho giá trị màu sắc tại một vị trí cụ thể</a:t>
            </a:r>
            <a:r>
              <a:rPr lang="en-US" b="true" sz="1707">
                <a:solidFill>
                  <a:srgbClr val="0F3256"/>
                </a:solidFill>
                <a:latin typeface="Roboto Bold"/>
                <a:ea typeface="Roboto Bold"/>
                <a:cs typeface="Roboto Bold"/>
                <a:sym typeface="Roboto Bold"/>
              </a:rPr>
              <a:t>.</a:t>
            </a:r>
          </a:p>
        </p:txBody>
      </p:sp>
      <p:sp>
        <p:nvSpPr>
          <p:cNvPr name="TextBox 17" id="17"/>
          <p:cNvSpPr txBox="true"/>
          <p:nvPr/>
        </p:nvSpPr>
        <p:spPr>
          <a:xfrm rot="0">
            <a:off x="7416721" y="3035377"/>
            <a:ext cx="482322"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Pixel</a:t>
            </a:r>
          </a:p>
        </p:txBody>
      </p:sp>
      <p:sp>
        <p:nvSpPr>
          <p:cNvPr name="TextBox 18" id="18"/>
          <p:cNvSpPr txBox="true"/>
          <p:nvPr/>
        </p:nvSpPr>
        <p:spPr>
          <a:xfrm rot="0">
            <a:off x="7416721" y="4543112"/>
            <a:ext cx="1915239"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Ảnh Xám, Ảnh Màu </a:t>
            </a:r>
          </a:p>
        </p:txBody>
      </p:sp>
      <p:sp>
        <p:nvSpPr>
          <p:cNvPr name="TextBox 19" id="19"/>
          <p:cNvSpPr txBox="true"/>
          <p:nvPr/>
        </p:nvSpPr>
        <p:spPr>
          <a:xfrm rot="0">
            <a:off x="7416721" y="4931300"/>
            <a:ext cx="9177457"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Ảnh xám là ảnh chỉ có một kênh màu, trong khi ảnh màu có ba kênh  ( đỏ, xanh lá, xanh dương ) </a:t>
            </a:r>
          </a:p>
        </p:txBody>
      </p:sp>
      <p:sp>
        <p:nvSpPr>
          <p:cNvPr name="TextBox 20" id="20"/>
          <p:cNvSpPr txBox="true"/>
          <p:nvPr/>
        </p:nvSpPr>
        <p:spPr>
          <a:xfrm rot="0">
            <a:off x="7416721" y="5865180"/>
            <a:ext cx="1067038"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Nhiễu Ảnh </a:t>
            </a:r>
          </a:p>
        </p:txBody>
      </p:sp>
      <p:sp>
        <p:nvSpPr>
          <p:cNvPr name="TextBox 21" id="21"/>
          <p:cNvSpPr txBox="true"/>
          <p:nvPr/>
        </p:nvSpPr>
        <p:spPr>
          <a:xfrm rot="0">
            <a:off x="7443570" y="6383790"/>
            <a:ext cx="9584055"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Nhiễu ảnh là những điểm ảnh không mong muốn xuất hiện trong ảnh, làm giảm chất lượng hình ảnh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8603436" y="2783188"/>
            <a:ext cx="5333001" cy="582930"/>
          </a:xfrm>
          <a:prstGeom prst="rect">
            <a:avLst/>
          </a:prstGeom>
        </p:spPr>
        <p:txBody>
          <a:bodyPr anchor="t" rtlCol="false" tIns="0" lIns="0" bIns="0" rIns="0">
            <a:spAutoFit/>
          </a:bodyPr>
          <a:lstStyle/>
          <a:p>
            <a:pPr algn="l" marL="0" indent="0" lvl="0">
              <a:lnSpc>
                <a:spcPts val="4680"/>
              </a:lnSpc>
            </a:pPr>
          </a:p>
        </p:txBody>
      </p:sp>
      <p:sp>
        <p:nvSpPr>
          <p:cNvPr name="Freeform 3" id="3"/>
          <p:cNvSpPr/>
          <p:nvPr/>
        </p:nvSpPr>
        <p:spPr>
          <a:xfrm flipH="false" flipV="false" rot="0">
            <a:off x="923934" y="1851894"/>
            <a:ext cx="6756552" cy="3316538"/>
          </a:xfrm>
          <a:custGeom>
            <a:avLst/>
            <a:gdLst/>
            <a:ahLst/>
            <a:cxnLst/>
            <a:rect r="r" b="b" t="t" l="l"/>
            <a:pathLst>
              <a:path h="3316538" w="6756552">
                <a:moveTo>
                  <a:pt x="0" y="0"/>
                </a:moveTo>
                <a:lnTo>
                  <a:pt x="6756552" y="0"/>
                </a:lnTo>
                <a:lnTo>
                  <a:pt x="6756552" y="3316538"/>
                </a:lnTo>
                <a:lnTo>
                  <a:pt x="0" y="3316538"/>
                </a:lnTo>
                <a:lnTo>
                  <a:pt x="0" y="0"/>
                </a:lnTo>
                <a:close/>
              </a:path>
            </a:pathLst>
          </a:custGeom>
          <a:blipFill>
            <a:blip r:embed="rId2"/>
            <a:stretch>
              <a:fillRect l="-926" t="0" r="-926" b="0"/>
            </a:stretch>
          </a:blipFill>
        </p:spPr>
      </p:sp>
      <p:sp>
        <p:nvSpPr>
          <p:cNvPr name="Freeform 4" id="4"/>
          <p:cNvSpPr/>
          <p:nvPr/>
        </p:nvSpPr>
        <p:spPr>
          <a:xfrm flipH="false" flipV="false" rot="0">
            <a:off x="924746" y="5527020"/>
            <a:ext cx="6755740" cy="3731280"/>
          </a:xfrm>
          <a:custGeom>
            <a:avLst/>
            <a:gdLst/>
            <a:ahLst/>
            <a:cxnLst/>
            <a:rect r="r" b="b" t="t" l="l"/>
            <a:pathLst>
              <a:path h="3731280" w="6755740">
                <a:moveTo>
                  <a:pt x="0" y="0"/>
                </a:moveTo>
                <a:lnTo>
                  <a:pt x="6755740" y="0"/>
                </a:lnTo>
                <a:lnTo>
                  <a:pt x="6755740" y="3731280"/>
                </a:lnTo>
                <a:lnTo>
                  <a:pt x="0" y="3731280"/>
                </a:lnTo>
                <a:lnTo>
                  <a:pt x="0" y="0"/>
                </a:lnTo>
                <a:close/>
              </a:path>
            </a:pathLst>
          </a:custGeom>
          <a:blipFill>
            <a:blip r:embed="rId3"/>
            <a:stretch>
              <a:fillRect l="0" t="0" r="0" b="0"/>
            </a:stretch>
          </a:blipFill>
        </p:spPr>
      </p:sp>
      <p:sp>
        <p:nvSpPr>
          <p:cNvPr name="Freeform 5" id="5" descr="preencoded.png"/>
          <p:cNvSpPr/>
          <p:nvPr/>
        </p:nvSpPr>
        <p:spPr>
          <a:xfrm flipH="false" flipV="false" rot="0">
            <a:off x="8653970" y="3137151"/>
            <a:ext cx="683419" cy="683419"/>
          </a:xfrm>
          <a:custGeom>
            <a:avLst/>
            <a:gdLst/>
            <a:ahLst/>
            <a:cxnLst/>
            <a:rect r="r" b="b" t="t" l="l"/>
            <a:pathLst>
              <a:path h="683419" w="683419">
                <a:moveTo>
                  <a:pt x="0" y="0"/>
                </a:moveTo>
                <a:lnTo>
                  <a:pt x="683419" y="0"/>
                </a:lnTo>
                <a:lnTo>
                  <a:pt x="683419" y="683418"/>
                </a:lnTo>
                <a:lnTo>
                  <a:pt x="0" y="683418"/>
                </a:lnTo>
                <a:lnTo>
                  <a:pt x="0" y="0"/>
                </a:lnTo>
                <a:close/>
              </a:path>
            </a:pathLst>
          </a:custGeom>
          <a:blipFill>
            <a:blip r:embed="rId4"/>
            <a:stretch>
              <a:fillRect l="0" t="0" r="0" b="0"/>
            </a:stretch>
          </a:blipFill>
        </p:spPr>
      </p:sp>
      <p:sp>
        <p:nvSpPr>
          <p:cNvPr name="Freeform 6" id="6" descr="preencoded.png"/>
          <p:cNvSpPr/>
          <p:nvPr/>
        </p:nvSpPr>
        <p:spPr>
          <a:xfrm flipH="false" flipV="false" rot="0">
            <a:off x="13588515" y="3137151"/>
            <a:ext cx="683419" cy="683419"/>
          </a:xfrm>
          <a:custGeom>
            <a:avLst/>
            <a:gdLst/>
            <a:ahLst/>
            <a:cxnLst/>
            <a:rect r="r" b="b" t="t" l="l"/>
            <a:pathLst>
              <a:path h="683419" w="683419">
                <a:moveTo>
                  <a:pt x="0" y="0"/>
                </a:moveTo>
                <a:lnTo>
                  <a:pt x="683419" y="0"/>
                </a:lnTo>
                <a:lnTo>
                  <a:pt x="683419" y="683418"/>
                </a:lnTo>
                <a:lnTo>
                  <a:pt x="0" y="683418"/>
                </a:lnTo>
                <a:lnTo>
                  <a:pt x="0" y="0"/>
                </a:lnTo>
                <a:close/>
              </a:path>
            </a:pathLst>
          </a:custGeom>
          <a:blipFill>
            <a:blip r:embed="rId5"/>
            <a:stretch>
              <a:fillRect l="0" t="0" r="0" b="0"/>
            </a:stretch>
          </a:blipFill>
        </p:spPr>
      </p:sp>
      <p:sp>
        <p:nvSpPr>
          <p:cNvPr name="Freeform 7" id="7"/>
          <p:cNvSpPr/>
          <p:nvPr/>
        </p:nvSpPr>
        <p:spPr>
          <a:xfrm flipH="false" flipV="false" rot="0">
            <a:off x="8786126" y="6806732"/>
            <a:ext cx="654663" cy="771736"/>
          </a:xfrm>
          <a:custGeom>
            <a:avLst/>
            <a:gdLst/>
            <a:ahLst/>
            <a:cxnLst/>
            <a:rect r="r" b="b" t="t" l="l"/>
            <a:pathLst>
              <a:path h="771736" w="654663">
                <a:moveTo>
                  <a:pt x="0" y="0"/>
                </a:moveTo>
                <a:lnTo>
                  <a:pt x="654663" y="0"/>
                </a:lnTo>
                <a:lnTo>
                  <a:pt x="654663" y="771735"/>
                </a:lnTo>
                <a:lnTo>
                  <a:pt x="0" y="771735"/>
                </a:lnTo>
                <a:lnTo>
                  <a:pt x="0" y="0"/>
                </a:lnTo>
                <a:close/>
              </a:path>
            </a:pathLst>
          </a:custGeom>
          <a:blipFill>
            <a:blip r:embed="rId6"/>
            <a:stretch>
              <a:fillRect l="-8941" t="0" r="-8941" b="0"/>
            </a:stretch>
          </a:blipFill>
        </p:spPr>
      </p:sp>
      <p:sp>
        <p:nvSpPr>
          <p:cNvPr name="Freeform 8" id="8"/>
          <p:cNvSpPr/>
          <p:nvPr/>
        </p:nvSpPr>
        <p:spPr>
          <a:xfrm flipH="false" flipV="false" rot="0">
            <a:off x="13893708" y="6806732"/>
            <a:ext cx="722128" cy="714105"/>
          </a:xfrm>
          <a:custGeom>
            <a:avLst/>
            <a:gdLst/>
            <a:ahLst/>
            <a:cxnLst/>
            <a:rect r="r" b="b" t="t" l="l"/>
            <a:pathLst>
              <a:path h="714105" w="722128">
                <a:moveTo>
                  <a:pt x="0" y="0"/>
                </a:moveTo>
                <a:lnTo>
                  <a:pt x="722128" y="0"/>
                </a:lnTo>
                <a:lnTo>
                  <a:pt x="722128" y="714105"/>
                </a:lnTo>
                <a:lnTo>
                  <a:pt x="0" y="714105"/>
                </a:lnTo>
                <a:lnTo>
                  <a:pt x="0" y="0"/>
                </a:lnTo>
                <a:close/>
              </a:path>
            </a:pathLst>
          </a:custGeom>
          <a:blipFill>
            <a:blip r:embed="rId7"/>
            <a:stretch>
              <a:fillRect l="0" t="0" r="0" b="0"/>
            </a:stretch>
          </a:blipFill>
        </p:spPr>
      </p:sp>
      <p:sp>
        <p:nvSpPr>
          <p:cNvPr name="TextBox 9" id="9"/>
          <p:cNvSpPr txBox="true"/>
          <p:nvPr/>
        </p:nvSpPr>
        <p:spPr>
          <a:xfrm rot="0">
            <a:off x="2410578" y="325620"/>
            <a:ext cx="13856802" cy="1540048"/>
          </a:xfrm>
          <a:prstGeom prst="rect">
            <a:avLst/>
          </a:prstGeom>
        </p:spPr>
        <p:txBody>
          <a:bodyPr anchor="t" rtlCol="false" tIns="0" lIns="0" bIns="0" rIns="0">
            <a:spAutoFit/>
          </a:bodyPr>
          <a:lstStyle/>
          <a:p>
            <a:pPr algn="ctr">
              <a:lnSpc>
                <a:spcPts val="6185"/>
              </a:lnSpc>
            </a:pPr>
            <a:r>
              <a:rPr lang="en-US" sz="4418" b="true">
                <a:solidFill>
                  <a:srgbClr val="0F3256"/>
                </a:solidFill>
                <a:latin typeface="Roboto Bold"/>
                <a:ea typeface="Roboto Bold"/>
                <a:cs typeface="Roboto Bold"/>
                <a:sym typeface="Roboto Bold"/>
              </a:rPr>
              <a:t>KHÁI NIỆM CƠ BẢN VỀ </a:t>
            </a:r>
            <a:r>
              <a:rPr lang="en-US" sz="4418" b="true">
                <a:solidFill>
                  <a:srgbClr val="0F3256"/>
                </a:solidFill>
                <a:latin typeface="Roboto Bold"/>
                <a:ea typeface="Roboto Bold"/>
                <a:cs typeface="Roboto Bold"/>
                <a:sym typeface="Roboto Bold"/>
              </a:rPr>
              <a:t>NHIỄU TRONG ẢNH</a:t>
            </a:r>
          </a:p>
          <a:p>
            <a:pPr algn="ctr">
              <a:lnSpc>
                <a:spcPts val="6185"/>
              </a:lnSpc>
              <a:spcBef>
                <a:spcPct val="0"/>
              </a:spcBef>
            </a:pPr>
          </a:p>
        </p:txBody>
      </p:sp>
      <p:sp>
        <p:nvSpPr>
          <p:cNvPr name="TextBox 10" id="10"/>
          <p:cNvSpPr txBox="true"/>
          <p:nvPr/>
        </p:nvSpPr>
        <p:spPr>
          <a:xfrm rot="0">
            <a:off x="8653970" y="4400418"/>
            <a:ext cx="4074853" cy="526605"/>
          </a:xfrm>
          <a:prstGeom prst="rect">
            <a:avLst/>
          </a:prstGeom>
        </p:spPr>
        <p:txBody>
          <a:bodyPr anchor="t" rtlCol="false" tIns="0" lIns="0" bIns="0" rIns="0">
            <a:spAutoFit/>
          </a:bodyPr>
          <a:lstStyle/>
          <a:p>
            <a:pPr algn="l">
              <a:lnSpc>
                <a:spcPts val="2142"/>
              </a:lnSpc>
            </a:pPr>
            <a:r>
              <a:rPr lang="en-US" sz="1428" spc="71">
                <a:solidFill>
                  <a:srgbClr val="0F3256"/>
                </a:solidFill>
                <a:latin typeface="Roboto"/>
                <a:ea typeface="Roboto"/>
                <a:cs typeface="Roboto"/>
                <a:sym typeface="Roboto"/>
              </a:rPr>
              <a:t>Nhiễu Gaussian xuất hiện do nhiễu của cảm biến, có phân phối theo phân phối chuẩn</a:t>
            </a:r>
          </a:p>
        </p:txBody>
      </p:sp>
      <p:sp>
        <p:nvSpPr>
          <p:cNvPr name="TextBox 11" id="11"/>
          <p:cNvSpPr txBox="true"/>
          <p:nvPr/>
        </p:nvSpPr>
        <p:spPr>
          <a:xfrm rot="0">
            <a:off x="8653970" y="4158033"/>
            <a:ext cx="5333001" cy="290010"/>
          </a:xfrm>
          <a:prstGeom prst="rect">
            <a:avLst/>
          </a:prstGeom>
        </p:spPr>
        <p:txBody>
          <a:bodyPr anchor="t" rtlCol="false" tIns="0" lIns="0" bIns="0" rIns="0">
            <a:spAutoFit/>
          </a:bodyPr>
          <a:lstStyle/>
          <a:p>
            <a:pPr algn="l">
              <a:lnSpc>
                <a:spcPts val="2390"/>
              </a:lnSpc>
              <a:spcBef>
                <a:spcPct val="0"/>
              </a:spcBef>
            </a:pPr>
            <a:r>
              <a:rPr lang="en-US" b="true" sz="1707">
                <a:solidFill>
                  <a:srgbClr val="0F3256"/>
                </a:solidFill>
                <a:latin typeface="Roboto Bold"/>
                <a:ea typeface="Roboto Bold"/>
                <a:cs typeface="Roboto Bold"/>
                <a:sym typeface="Roboto Bold"/>
              </a:rPr>
              <a:t>Nhiễu Gaussian</a:t>
            </a:r>
          </a:p>
        </p:txBody>
      </p:sp>
      <p:sp>
        <p:nvSpPr>
          <p:cNvPr name="TextBox 12" id="12"/>
          <p:cNvSpPr txBox="true"/>
          <p:nvPr/>
        </p:nvSpPr>
        <p:spPr>
          <a:xfrm rot="0">
            <a:off x="8814701" y="7940417"/>
            <a:ext cx="3321163" cy="1175835"/>
          </a:xfrm>
          <a:prstGeom prst="rect">
            <a:avLst/>
          </a:prstGeom>
        </p:spPr>
        <p:txBody>
          <a:bodyPr anchor="t" rtlCol="false" tIns="0" lIns="0" bIns="0" rIns="0">
            <a:spAutoFit/>
          </a:bodyPr>
          <a:lstStyle/>
          <a:p>
            <a:pPr algn="l">
              <a:lnSpc>
                <a:spcPts val="2390"/>
              </a:lnSpc>
            </a:pPr>
            <a:r>
              <a:rPr lang="en-US" sz="1707">
                <a:solidFill>
                  <a:srgbClr val="0F3256"/>
                </a:solidFill>
                <a:latin typeface="Roboto"/>
                <a:ea typeface="Roboto"/>
                <a:cs typeface="Roboto"/>
                <a:sym typeface="Roboto"/>
              </a:rPr>
              <a:t>Nhiễu Poisson thường gặp trong ảnh y tế, thiên văn, ảnh có cường độ sáng thấp.</a:t>
            </a:r>
          </a:p>
          <a:p>
            <a:pPr algn="l">
              <a:lnSpc>
                <a:spcPts val="2390"/>
              </a:lnSpc>
              <a:spcBef>
                <a:spcPct val="0"/>
              </a:spcBef>
            </a:pPr>
          </a:p>
        </p:txBody>
      </p:sp>
      <p:sp>
        <p:nvSpPr>
          <p:cNvPr name="TextBox 13" id="13"/>
          <p:cNvSpPr txBox="true"/>
          <p:nvPr/>
        </p:nvSpPr>
        <p:spPr>
          <a:xfrm rot="0">
            <a:off x="8814701" y="7666825"/>
            <a:ext cx="1575320" cy="585285"/>
          </a:xfrm>
          <a:prstGeom prst="rect">
            <a:avLst/>
          </a:prstGeom>
        </p:spPr>
        <p:txBody>
          <a:bodyPr anchor="t" rtlCol="false" tIns="0" lIns="0" bIns="0" rIns="0">
            <a:spAutoFit/>
          </a:bodyPr>
          <a:lstStyle/>
          <a:p>
            <a:pPr algn="l">
              <a:lnSpc>
                <a:spcPts val="2390"/>
              </a:lnSpc>
            </a:pPr>
            <a:r>
              <a:rPr lang="en-US" sz="1707" b="true">
                <a:solidFill>
                  <a:srgbClr val="0F3256"/>
                </a:solidFill>
                <a:latin typeface="Roboto Bold"/>
                <a:ea typeface="Roboto Bold"/>
                <a:cs typeface="Roboto Bold"/>
                <a:sym typeface="Roboto Bold"/>
              </a:rPr>
              <a:t>Nhiễu Poisson</a:t>
            </a:r>
          </a:p>
          <a:p>
            <a:pPr algn="l">
              <a:lnSpc>
                <a:spcPts val="2390"/>
              </a:lnSpc>
              <a:spcBef>
                <a:spcPct val="0"/>
              </a:spcBef>
            </a:pPr>
          </a:p>
        </p:txBody>
      </p:sp>
      <p:sp>
        <p:nvSpPr>
          <p:cNvPr name="TextBox 14" id="14"/>
          <p:cNvSpPr txBox="true"/>
          <p:nvPr/>
        </p:nvSpPr>
        <p:spPr>
          <a:xfrm rot="0">
            <a:off x="13671798" y="4158033"/>
            <a:ext cx="1998598" cy="585285"/>
          </a:xfrm>
          <a:prstGeom prst="rect">
            <a:avLst/>
          </a:prstGeom>
        </p:spPr>
        <p:txBody>
          <a:bodyPr anchor="t" rtlCol="false" tIns="0" lIns="0" bIns="0" rIns="0">
            <a:spAutoFit/>
          </a:bodyPr>
          <a:lstStyle/>
          <a:p>
            <a:pPr algn="l">
              <a:lnSpc>
                <a:spcPts val="2390"/>
              </a:lnSpc>
            </a:pPr>
            <a:r>
              <a:rPr lang="en-US" sz="1707" b="true">
                <a:solidFill>
                  <a:srgbClr val="0F3256"/>
                </a:solidFill>
                <a:latin typeface="Roboto Bold"/>
                <a:ea typeface="Roboto Bold"/>
                <a:cs typeface="Roboto Bold"/>
                <a:sym typeface="Roboto Bold"/>
              </a:rPr>
              <a:t>Nhiễu Muối Tiêu</a:t>
            </a:r>
          </a:p>
          <a:p>
            <a:pPr algn="l">
              <a:lnSpc>
                <a:spcPts val="2390"/>
              </a:lnSpc>
              <a:spcBef>
                <a:spcPct val="0"/>
              </a:spcBef>
            </a:pPr>
          </a:p>
        </p:txBody>
      </p:sp>
      <p:sp>
        <p:nvSpPr>
          <p:cNvPr name="TextBox 15" id="15"/>
          <p:cNvSpPr txBox="true"/>
          <p:nvPr/>
        </p:nvSpPr>
        <p:spPr>
          <a:xfrm rot="0">
            <a:off x="13671798" y="4467693"/>
            <a:ext cx="4110800" cy="880560"/>
          </a:xfrm>
          <a:prstGeom prst="rect">
            <a:avLst/>
          </a:prstGeom>
        </p:spPr>
        <p:txBody>
          <a:bodyPr anchor="t" rtlCol="false" tIns="0" lIns="0" bIns="0" rIns="0">
            <a:spAutoFit/>
          </a:bodyPr>
          <a:lstStyle/>
          <a:p>
            <a:pPr algn="l">
              <a:lnSpc>
                <a:spcPts val="2390"/>
              </a:lnSpc>
              <a:spcBef>
                <a:spcPct val="0"/>
              </a:spcBef>
            </a:pPr>
            <a:r>
              <a:rPr lang="en-US" sz="1707">
                <a:solidFill>
                  <a:srgbClr val="0F3256"/>
                </a:solidFill>
                <a:latin typeface="Roboto"/>
                <a:ea typeface="Roboto"/>
                <a:cs typeface="Roboto"/>
                <a:sym typeface="Roboto"/>
              </a:rPr>
              <a:t>Nhiễu muối tiêu xuất hiện những điểm sáng (muối) hoặc điểm tối (tiêu) ngẫu nhiên trên ảnh</a:t>
            </a:r>
          </a:p>
        </p:txBody>
      </p:sp>
      <p:sp>
        <p:nvSpPr>
          <p:cNvPr name="TextBox 16" id="16"/>
          <p:cNvSpPr txBox="true"/>
          <p:nvPr/>
        </p:nvSpPr>
        <p:spPr>
          <a:xfrm rot="0">
            <a:off x="13671798" y="7940417"/>
            <a:ext cx="4110800" cy="880560"/>
          </a:xfrm>
          <a:prstGeom prst="rect">
            <a:avLst/>
          </a:prstGeom>
        </p:spPr>
        <p:txBody>
          <a:bodyPr anchor="t" rtlCol="false" tIns="0" lIns="0" bIns="0" rIns="0">
            <a:spAutoFit/>
          </a:bodyPr>
          <a:lstStyle/>
          <a:p>
            <a:pPr algn="l">
              <a:lnSpc>
                <a:spcPts val="2390"/>
              </a:lnSpc>
            </a:pPr>
            <a:r>
              <a:rPr lang="en-US" sz="1707">
                <a:solidFill>
                  <a:srgbClr val="0F3256"/>
                </a:solidFill>
                <a:latin typeface="Roboto"/>
                <a:ea typeface="Roboto"/>
                <a:cs typeface="Roboto"/>
                <a:sym typeface="Roboto"/>
              </a:rPr>
              <a:t>Nhiễu mã hóa xuất hiện do nén ảnh, làm mất một số thông tin trong ảnh.</a:t>
            </a:r>
          </a:p>
          <a:p>
            <a:pPr algn="l">
              <a:lnSpc>
                <a:spcPts val="2390"/>
              </a:lnSpc>
              <a:spcBef>
                <a:spcPct val="0"/>
              </a:spcBef>
            </a:pPr>
          </a:p>
        </p:txBody>
      </p:sp>
      <p:sp>
        <p:nvSpPr>
          <p:cNvPr name="TextBox 17" id="17"/>
          <p:cNvSpPr txBox="true"/>
          <p:nvPr/>
        </p:nvSpPr>
        <p:spPr>
          <a:xfrm rot="0">
            <a:off x="13671798" y="7666825"/>
            <a:ext cx="1430536" cy="290010"/>
          </a:xfrm>
          <a:prstGeom prst="rect">
            <a:avLst/>
          </a:prstGeom>
        </p:spPr>
        <p:txBody>
          <a:bodyPr anchor="t" rtlCol="false" tIns="0" lIns="0" bIns="0" rIns="0">
            <a:spAutoFit/>
          </a:bodyPr>
          <a:lstStyle/>
          <a:p>
            <a:pPr algn="l">
              <a:lnSpc>
                <a:spcPts val="2390"/>
              </a:lnSpc>
              <a:spcBef>
                <a:spcPct val="0"/>
              </a:spcBef>
            </a:pPr>
            <a:r>
              <a:rPr lang="en-US" b="true" sz="1707">
                <a:solidFill>
                  <a:srgbClr val="0F3256"/>
                </a:solidFill>
                <a:latin typeface="Roboto Bold"/>
                <a:ea typeface="Roboto Bold"/>
                <a:cs typeface="Roboto Bold"/>
                <a:sym typeface="Roboto Bold"/>
              </a:rPr>
              <a:t>Nhiễu Mã Hóa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26820" y="-29299"/>
            <a:ext cx="6836095" cy="10287000"/>
            <a:chOff x="0" y="0"/>
            <a:chExt cx="2312457" cy="3479800"/>
          </a:xfrm>
        </p:grpSpPr>
        <p:sp>
          <p:nvSpPr>
            <p:cNvPr name="Freeform 3" id="3"/>
            <p:cNvSpPr/>
            <p:nvPr/>
          </p:nvSpPr>
          <p:spPr>
            <a:xfrm flipH="false" flipV="false" rot="0">
              <a:off x="0" y="0"/>
              <a:ext cx="2312457" cy="3479800"/>
            </a:xfrm>
            <a:custGeom>
              <a:avLst/>
              <a:gdLst/>
              <a:ahLst/>
              <a:cxnLst/>
              <a:rect r="r" b="b" t="t" l="l"/>
              <a:pathLst>
                <a:path h="3479800" w="2312457">
                  <a:moveTo>
                    <a:pt x="2187997" y="3479800"/>
                  </a:moveTo>
                  <a:lnTo>
                    <a:pt x="124460" y="3479800"/>
                  </a:lnTo>
                  <a:cubicBezTo>
                    <a:pt x="55880" y="3479800"/>
                    <a:pt x="0" y="3423920"/>
                    <a:pt x="0" y="3355340"/>
                  </a:cubicBezTo>
                  <a:lnTo>
                    <a:pt x="0" y="124460"/>
                  </a:lnTo>
                  <a:cubicBezTo>
                    <a:pt x="0" y="55880"/>
                    <a:pt x="55880" y="0"/>
                    <a:pt x="124460" y="0"/>
                  </a:cubicBezTo>
                  <a:lnTo>
                    <a:pt x="2187997" y="0"/>
                  </a:lnTo>
                  <a:cubicBezTo>
                    <a:pt x="2256577" y="0"/>
                    <a:pt x="2312457" y="55880"/>
                    <a:pt x="2312457" y="124460"/>
                  </a:cubicBezTo>
                  <a:lnTo>
                    <a:pt x="2312457" y="3355340"/>
                  </a:lnTo>
                  <a:cubicBezTo>
                    <a:pt x="2312457" y="3423920"/>
                    <a:pt x="2256577" y="3479800"/>
                    <a:pt x="2187997" y="3479800"/>
                  </a:cubicBezTo>
                  <a:close/>
                </a:path>
              </a:pathLst>
            </a:custGeom>
            <a:solidFill>
              <a:srgbClr val="B8D6F6"/>
            </a:solidFill>
          </p:spPr>
        </p:sp>
      </p:grpSp>
      <p:sp>
        <p:nvSpPr>
          <p:cNvPr name="Freeform 4" id="4"/>
          <p:cNvSpPr/>
          <p:nvPr/>
        </p:nvSpPr>
        <p:spPr>
          <a:xfrm flipH="false" flipV="false" rot="0">
            <a:off x="1028700" y="422071"/>
            <a:ext cx="4023108" cy="3907363"/>
          </a:xfrm>
          <a:custGeom>
            <a:avLst/>
            <a:gdLst/>
            <a:ahLst/>
            <a:cxnLst/>
            <a:rect r="r" b="b" t="t" l="l"/>
            <a:pathLst>
              <a:path h="3907363" w="4023108">
                <a:moveTo>
                  <a:pt x="0" y="0"/>
                </a:moveTo>
                <a:lnTo>
                  <a:pt x="4023108" y="0"/>
                </a:lnTo>
                <a:lnTo>
                  <a:pt x="4023108" y="3907362"/>
                </a:lnTo>
                <a:lnTo>
                  <a:pt x="0" y="3907362"/>
                </a:lnTo>
                <a:lnTo>
                  <a:pt x="0" y="0"/>
                </a:lnTo>
                <a:close/>
              </a:path>
            </a:pathLst>
          </a:custGeom>
          <a:blipFill>
            <a:blip r:embed="rId2"/>
            <a:stretch>
              <a:fillRect l="-10823" t="-9616" r="-12378" b="-11251"/>
            </a:stretch>
          </a:blipFill>
        </p:spPr>
      </p:sp>
      <p:sp>
        <p:nvSpPr>
          <p:cNvPr name="Freeform 5" id="5"/>
          <p:cNvSpPr/>
          <p:nvPr/>
        </p:nvSpPr>
        <p:spPr>
          <a:xfrm flipH="false" flipV="false" rot="0">
            <a:off x="1172871" y="6091751"/>
            <a:ext cx="3869427" cy="3785434"/>
          </a:xfrm>
          <a:custGeom>
            <a:avLst/>
            <a:gdLst/>
            <a:ahLst/>
            <a:cxnLst/>
            <a:rect r="r" b="b" t="t" l="l"/>
            <a:pathLst>
              <a:path h="3785434" w="3869427">
                <a:moveTo>
                  <a:pt x="0" y="0"/>
                </a:moveTo>
                <a:lnTo>
                  <a:pt x="3869426" y="0"/>
                </a:lnTo>
                <a:lnTo>
                  <a:pt x="3869426" y="3785434"/>
                </a:lnTo>
                <a:lnTo>
                  <a:pt x="0" y="3785434"/>
                </a:lnTo>
                <a:lnTo>
                  <a:pt x="0" y="0"/>
                </a:lnTo>
                <a:close/>
              </a:path>
            </a:pathLst>
          </a:custGeom>
          <a:blipFill>
            <a:blip r:embed="rId3"/>
            <a:stretch>
              <a:fillRect l="-6619" t="-8230" r="-21182" b="-13521"/>
            </a:stretch>
          </a:blipFill>
        </p:spPr>
      </p:sp>
      <p:sp>
        <p:nvSpPr>
          <p:cNvPr name="Freeform 6" id="6"/>
          <p:cNvSpPr/>
          <p:nvPr/>
        </p:nvSpPr>
        <p:spPr>
          <a:xfrm flipH="false" flipV="false" rot="0">
            <a:off x="2463003" y="4538983"/>
            <a:ext cx="1154501" cy="1343217"/>
          </a:xfrm>
          <a:custGeom>
            <a:avLst/>
            <a:gdLst/>
            <a:ahLst/>
            <a:cxnLst/>
            <a:rect r="r" b="b" t="t" l="l"/>
            <a:pathLst>
              <a:path h="1343217" w="1154501">
                <a:moveTo>
                  <a:pt x="0" y="0"/>
                </a:moveTo>
                <a:lnTo>
                  <a:pt x="1154501" y="0"/>
                </a:lnTo>
                <a:lnTo>
                  <a:pt x="1154501" y="1343218"/>
                </a:lnTo>
                <a:lnTo>
                  <a:pt x="0" y="1343218"/>
                </a:lnTo>
                <a:lnTo>
                  <a:pt x="0" y="0"/>
                </a:lnTo>
                <a:close/>
              </a:path>
            </a:pathLst>
          </a:custGeom>
          <a:blipFill>
            <a:blip r:embed="rId4"/>
            <a:stretch>
              <a:fillRect l="0" t="0" r="0" b="0"/>
            </a:stretch>
          </a:blipFill>
        </p:spPr>
      </p:sp>
      <p:sp>
        <p:nvSpPr>
          <p:cNvPr name="Freeform 7" id="7"/>
          <p:cNvSpPr/>
          <p:nvPr/>
        </p:nvSpPr>
        <p:spPr>
          <a:xfrm flipH="false" flipV="false" rot="0">
            <a:off x="7197317" y="1675776"/>
            <a:ext cx="1144494" cy="1828311"/>
          </a:xfrm>
          <a:custGeom>
            <a:avLst/>
            <a:gdLst/>
            <a:ahLst/>
            <a:cxnLst/>
            <a:rect r="r" b="b" t="t" l="l"/>
            <a:pathLst>
              <a:path h="1828311" w="1144494">
                <a:moveTo>
                  <a:pt x="0" y="0"/>
                </a:moveTo>
                <a:lnTo>
                  <a:pt x="1144494" y="0"/>
                </a:lnTo>
                <a:lnTo>
                  <a:pt x="1144494" y="1828311"/>
                </a:lnTo>
                <a:lnTo>
                  <a:pt x="0" y="1828311"/>
                </a:lnTo>
                <a:lnTo>
                  <a:pt x="0" y="0"/>
                </a:lnTo>
                <a:close/>
              </a:path>
            </a:pathLst>
          </a:custGeom>
          <a:blipFill>
            <a:blip r:embed="rId5"/>
            <a:stretch>
              <a:fillRect l="0" t="0" r="0" b="0"/>
            </a:stretch>
          </a:blipFill>
        </p:spPr>
      </p:sp>
      <p:sp>
        <p:nvSpPr>
          <p:cNvPr name="Freeform 8" id="8"/>
          <p:cNvSpPr/>
          <p:nvPr/>
        </p:nvSpPr>
        <p:spPr>
          <a:xfrm flipH="false" flipV="false" rot="0">
            <a:off x="7133293" y="3608862"/>
            <a:ext cx="1164994" cy="1861059"/>
          </a:xfrm>
          <a:custGeom>
            <a:avLst/>
            <a:gdLst/>
            <a:ahLst/>
            <a:cxnLst/>
            <a:rect r="r" b="b" t="t" l="l"/>
            <a:pathLst>
              <a:path h="1861059" w="1164994">
                <a:moveTo>
                  <a:pt x="0" y="0"/>
                </a:moveTo>
                <a:lnTo>
                  <a:pt x="1164994" y="0"/>
                </a:lnTo>
                <a:lnTo>
                  <a:pt x="1164994" y="1861059"/>
                </a:lnTo>
                <a:lnTo>
                  <a:pt x="0" y="1861059"/>
                </a:lnTo>
                <a:lnTo>
                  <a:pt x="0" y="0"/>
                </a:lnTo>
                <a:close/>
              </a:path>
            </a:pathLst>
          </a:custGeom>
          <a:blipFill>
            <a:blip r:embed="rId6"/>
            <a:stretch>
              <a:fillRect l="0" t="0" r="0" b="0"/>
            </a:stretch>
          </a:blipFill>
        </p:spPr>
      </p:sp>
      <p:sp>
        <p:nvSpPr>
          <p:cNvPr name="Freeform 9" id="9"/>
          <p:cNvSpPr/>
          <p:nvPr/>
        </p:nvSpPr>
        <p:spPr>
          <a:xfrm flipH="false" flipV="false" rot="0">
            <a:off x="7110269" y="7603170"/>
            <a:ext cx="1231542" cy="1811285"/>
          </a:xfrm>
          <a:custGeom>
            <a:avLst/>
            <a:gdLst/>
            <a:ahLst/>
            <a:cxnLst/>
            <a:rect r="r" b="b" t="t" l="l"/>
            <a:pathLst>
              <a:path h="1811285" w="1231542">
                <a:moveTo>
                  <a:pt x="0" y="0"/>
                </a:moveTo>
                <a:lnTo>
                  <a:pt x="1231542" y="0"/>
                </a:lnTo>
                <a:lnTo>
                  <a:pt x="1231542" y="1811285"/>
                </a:lnTo>
                <a:lnTo>
                  <a:pt x="0" y="1811285"/>
                </a:lnTo>
                <a:lnTo>
                  <a:pt x="0" y="0"/>
                </a:lnTo>
                <a:close/>
              </a:path>
            </a:pathLst>
          </a:custGeom>
          <a:blipFill>
            <a:blip r:embed="rId7"/>
            <a:stretch>
              <a:fillRect l="0" t="-4094" r="0" b="-4094"/>
            </a:stretch>
          </a:blipFill>
        </p:spPr>
      </p:sp>
      <p:sp>
        <p:nvSpPr>
          <p:cNvPr name="Freeform 10" id="10"/>
          <p:cNvSpPr/>
          <p:nvPr/>
        </p:nvSpPr>
        <p:spPr>
          <a:xfrm flipH="false" flipV="false" rot="0">
            <a:off x="7133293" y="5574696"/>
            <a:ext cx="1164994" cy="1923699"/>
          </a:xfrm>
          <a:custGeom>
            <a:avLst/>
            <a:gdLst/>
            <a:ahLst/>
            <a:cxnLst/>
            <a:rect r="r" b="b" t="t" l="l"/>
            <a:pathLst>
              <a:path h="1923699" w="1164994">
                <a:moveTo>
                  <a:pt x="0" y="0"/>
                </a:moveTo>
                <a:lnTo>
                  <a:pt x="1164994" y="0"/>
                </a:lnTo>
                <a:lnTo>
                  <a:pt x="1164994" y="1923699"/>
                </a:lnTo>
                <a:lnTo>
                  <a:pt x="0" y="1923699"/>
                </a:lnTo>
                <a:lnTo>
                  <a:pt x="0" y="0"/>
                </a:lnTo>
                <a:close/>
              </a:path>
            </a:pathLst>
          </a:custGeom>
          <a:blipFill>
            <a:blip r:embed="rId8"/>
            <a:stretch>
              <a:fillRect l="0" t="0" r="-3365" b="0"/>
            </a:stretch>
          </a:blipFill>
        </p:spPr>
      </p:sp>
      <p:sp>
        <p:nvSpPr>
          <p:cNvPr name="TextBox 11" id="11"/>
          <p:cNvSpPr txBox="true"/>
          <p:nvPr/>
        </p:nvSpPr>
        <p:spPr>
          <a:xfrm rot="0">
            <a:off x="4447968" y="460739"/>
            <a:ext cx="12402652" cy="1384300"/>
          </a:xfrm>
          <a:prstGeom prst="rect">
            <a:avLst/>
          </a:prstGeom>
        </p:spPr>
        <p:txBody>
          <a:bodyPr anchor="t" rtlCol="false" tIns="0" lIns="0" bIns="0" rIns="0">
            <a:spAutoFit/>
          </a:bodyPr>
          <a:lstStyle/>
          <a:p>
            <a:pPr algn="ctr">
              <a:lnSpc>
                <a:spcPts val="5599"/>
              </a:lnSpc>
            </a:pPr>
            <a:r>
              <a:rPr lang="en-US" sz="3999" b="true">
                <a:solidFill>
                  <a:srgbClr val="0F3256"/>
                </a:solidFill>
                <a:latin typeface="Roboto Bold"/>
                <a:ea typeface="Roboto Bold"/>
                <a:cs typeface="Roboto Bold"/>
                <a:sym typeface="Roboto Bold"/>
              </a:rPr>
              <a:t>GIỚI THIỆU VỀ LỌC TRUNG BÌNH</a:t>
            </a:r>
          </a:p>
          <a:p>
            <a:pPr algn="ctr">
              <a:lnSpc>
                <a:spcPts val="5599"/>
              </a:lnSpc>
              <a:spcBef>
                <a:spcPct val="0"/>
              </a:spcBef>
            </a:pPr>
          </a:p>
        </p:txBody>
      </p:sp>
      <p:sp>
        <p:nvSpPr>
          <p:cNvPr name="TextBox 12" id="12"/>
          <p:cNvSpPr txBox="true"/>
          <p:nvPr/>
        </p:nvSpPr>
        <p:spPr>
          <a:xfrm rot="0">
            <a:off x="8421291" y="2064059"/>
            <a:ext cx="8733354" cy="585285"/>
          </a:xfrm>
          <a:prstGeom prst="rect">
            <a:avLst/>
          </a:prstGeom>
        </p:spPr>
        <p:txBody>
          <a:bodyPr anchor="t" rtlCol="false" tIns="0" lIns="0" bIns="0" rIns="0">
            <a:spAutoFit/>
          </a:bodyPr>
          <a:lstStyle/>
          <a:p>
            <a:pPr algn="l">
              <a:lnSpc>
                <a:spcPts val="2390"/>
              </a:lnSpc>
              <a:spcBef>
                <a:spcPct val="0"/>
              </a:spcBef>
            </a:pPr>
            <a:r>
              <a:rPr lang="en-US" sz="1707">
                <a:solidFill>
                  <a:srgbClr val="0F3256"/>
                </a:solidFill>
                <a:latin typeface="Roboto"/>
                <a:ea typeface="Roboto"/>
                <a:cs typeface="Roboto"/>
                <a:sym typeface="Roboto"/>
              </a:rPr>
              <a:t>Lọc trung bình là một phương pháp xử lý ảnh tuyến tính, sử dụng các phép toán cộng và nhân.</a:t>
            </a:r>
          </a:p>
        </p:txBody>
      </p:sp>
      <p:sp>
        <p:nvSpPr>
          <p:cNvPr name="TextBox 13" id="13"/>
          <p:cNvSpPr txBox="true"/>
          <p:nvPr/>
        </p:nvSpPr>
        <p:spPr>
          <a:xfrm rot="0">
            <a:off x="8421291" y="4249381"/>
            <a:ext cx="8098512"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name="TextBox 14" id="14"/>
          <p:cNvSpPr txBox="true"/>
          <p:nvPr/>
        </p:nvSpPr>
        <p:spPr>
          <a:xfrm rot="0">
            <a:off x="8398788" y="6143852"/>
            <a:ext cx="8098512"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name="TextBox 15" id="15"/>
          <p:cNvSpPr txBox="true"/>
          <p:nvPr/>
        </p:nvSpPr>
        <p:spPr>
          <a:xfrm rot="0">
            <a:off x="8421291" y="8197155"/>
            <a:ext cx="8925229" cy="585216"/>
          </a:xfrm>
          <a:prstGeom prst="rect">
            <a:avLst/>
          </a:prstGeom>
        </p:spPr>
        <p:txBody>
          <a:bodyPr anchor="t" rtlCol="false" tIns="0" lIns="0" bIns="0" rIns="0">
            <a:spAutoFit/>
          </a:bodyPr>
          <a:lstStyle/>
          <a:p>
            <a:pPr algn="l">
              <a:lnSpc>
                <a:spcPts val="2394"/>
              </a:lnSpc>
              <a:spcBef>
                <a:spcPct val="0"/>
              </a:spcBef>
            </a:pPr>
            <a:r>
              <a:rPr lang="en-US" sz="1710">
                <a:solidFill>
                  <a:srgbClr val="0F3256"/>
                </a:solidFill>
                <a:latin typeface="Roboto"/>
                <a:ea typeface="Roboto"/>
                <a:cs typeface="Roboto"/>
                <a:sym typeface="Roboto"/>
              </a:rPr>
              <a:t>Lọc trung bình được ứng dụng rộng rãi trong nhiều lĩnh vực như xử lý ảnh y tế, nhận diện khuôn mặt, thị giác máy.</a:t>
            </a:r>
          </a:p>
        </p:txBody>
      </p:sp>
      <p:sp>
        <p:nvSpPr>
          <p:cNvPr name="TextBox 16" id="16"/>
          <p:cNvSpPr txBox="true"/>
          <p:nvPr/>
        </p:nvSpPr>
        <p:spPr>
          <a:xfrm rot="0">
            <a:off x="8415099" y="7642134"/>
            <a:ext cx="960953"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Ứng Dụng</a:t>
            </a:r>
          </a:p>
        </p:txBody>
      </p:sp>
      <p:sp>
        <p:nvSpPr>
          <p:cNvPr name="TextBox 17" id="17"/>
          <p:cNvSpPr txBox="true"/>
          <p:nvPr/>
        </p:nvSpPr>
        <p:spPr>
          <a:xfrm rot="0">
            <a:off x="8421291" y="5634766"/>
            <a:ext cx="1774150"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Giá Trị Trung Bình</a:t>
            </a:r>
          </a:p>
        </p:txBody>
      </p:sp>
      <p:sp>
        <p:nvSpPr>
          <p:cNvPr name="TextBox 18" id="18"/>
          <p:cNvSpPr txBox="true"/>
          <p:nvPr/>
        </p:nvSpPr>
        <p:spPr>
          <a:xfrm rot="0">
            <a:off x="8392358" y="3741362"/>
            <a:ext cx="1286709"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Làm Mịn Ảnh</a:t>
            </a:r>
          </a:p>
        </p:txBody>
      </p:sp>
      <p:sp>
        <p:nvSpPr>
          <p:cNvPr name="TextBox 19" id="19"/>
          <p:cNvSpPr txBox="true"/>
          <p:nvPr/>
        </p:nvSpPr>
        <p:spPr>
          <a:xfrm rot="0">
            <a:off x="8398788" y="1680984"/>
            <a:ext cx="2464951"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Phương Pháp Tuyến Tính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638665" y="2389546"/>
            <a:ext cx="4420925" cy="907296"/>
            <a:chOff x="0" y="0"/>
            <a:chExt cx="3217892" cy="660400"/>
          </a:xfrm>
        </p:grpSpPr>
        <p:sp>
          <p:nvSpPr>
            <p:cNvPr name="Freeform 3" id="3"/>
            <p:cNvSpPr/>
            <p:nvPr/>
          </p:nvSpPr>
          <p:spPr>
            <a:xfrm flipH="false" flipV="false" rot="0">
              <a:off x="0" y="0"/>
              <a:ext cx="3217892" cy="660400"/>
            </a:xfrm>
            <a:custGeom>
              <a:avLst/>
              <a:gdLst/>
              <a:ahLst/>
              <a:cxnLst/>
              <a:rect r="r" b="b" t="t" l="l"/>
              <a:pathLst>
                <a:path h="660400" w="3217892">
                  <a:moveTo>
                    <a:pt x="3093432" y="660400"/>
                  </a:moveTo>
                  <a:lnTo>
                    <a:pt x="124460" y="660400"/>
                  </a:lnTo>
                  <a:cubicBezTo>
                    <a:pt x="55880" y="660400"/>
                    <a:pt x="0" y="604520"/>
                    <a:pt x="0" y="535940"/>
                  </a:cubicBezTo>
                  <a:lnTo>
                    <a:pt x="0" y="124460"/>
                  </a:lnTo>
                  <a:cubicBezTo>
                    <a:pt x="0" y="55880"/>
                    <a:pt x="55880" y="0"/>
                    <a:pt x="124460" y="0"/>
                  </a:cubicBezTo>
                  <a:lnTo>
                    <a:pt x="3093432" y="0"/>
                  </a:lnTo>
                  <a:cubicBezTo>
                    <a:pt x="3162012" y="0"/>
                    <a:pt x="3217892" y="55880"/>
                    <a:pt x="3217892" y="124460"/>
                  </a:cubicBezTo>
                  <a:lnTo>
                    <a:pt x="3217892" y="535940"/>
                  </a:lnTo>
                  <a:cubicBezTo>
                    <a:pt x="3217892" y="604520"/>
                    <a:pt x="3162012" y="660400"/>
                    <a:pt x="3093432" y="660400"/>
                  </a:cubicBezTo>
                  <a:close/>
                </a:path>
              </a:pathLst>
            </a:custGeom>
            <a:solidFill>
              <a:srgbClr val="B8D6F6"/>
            </a:solidFill>
          </p:spPr>
        </p:sp>
      </p:grpSp>
      <p:sp>
        <p:nvSpPr>
          <p:cNvPr name="Freeform 4" id="4"/>
          <p:cNvSpPr/>
          <p:nvPr/>
        </p:nvSpPr>
        <p:spPr>
          <a:xfrm flipH="false" flipV="false" rot="0">
            <a:off x="2056700" y="3855281"/>
            <a:ext cx="6570563" cy="3745221"/>
          </a:xfrm>
          <a:custGeom>
            <a:avLst/>
            <a:gdLst/>
            <a:ahLst/>
            <a:cxnLst/>
            <a:rect r="r" b="b" t="t" l="l"/>
            <a:pathLst>
              <a:path h="3745221" w="6570563">
                <a:moveTo>
                  <a:pt x="0" y="0"/>
                </a:moveTo>
                <a:lnTo>
                  <a:pt x="6570563" y="0"/>
                </a:lnTo>
                <a:lnTo>
                  <a:pt x="6570563" y="3745221"/>
                </a:lnTo>
                <a:lnTo>
                  <a:pt x="0" y="3745221"/>
                </a:lnTo>
                <a:lnTo>
                  <a:pt x="0" y="0"/>
                </a:lnTo>
                <a:close/>
              </a:path>
            </a:pathLst>
          </a:custGeom>
          <a:blipFill>
            <a:blip r:embed="rId2"/>
            <a:stretch>
              <a:fillRect l="0" t="0" r="0" b="0"/>
            </a:stretch>
          </a:blipFill>
        </p:spPr>
      </p:sp>
      <p:sp>
        <p:nvSpPr>
          <p:cNvPr name="TextBox 5" id="5"/>
          <p:cNvSpPr txBox="true"/>
          <p:nvPr/>
        </p:nvSpPr>
        <p:spPr>
          <a:xfrm rot="0">
            <a:off x="5341982" y="2531501"/>
            <a:ext cx="3014291" cy="585285"/>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g(x,y)=1/(m∗n) ∑1_(s=-a)^a▒∑1_(t=-b)^b▒f(x+s,y+t) </a:t>
            </a:r>
          </a:p>
        </p:txBody>
      </p:sp>
      <p:sp>
        <p:nvSpPr>
          <p:cNvPr name="TextBox 6" id="6"/>
          <p:cNvSpPr txBox="true"/>
          <p:nvPr/>
        </p:nvSpPr>
        <p:spPr>
          <a:xfrm rot="0">
            <a:off x="9842261" y="2438221"/>
            <a:ext cx="6759095" cy="1822851"/>
          </a:xfrm>
          <a:prstGeom prst="rect">
            <a:avLst/>
          </a:prstGeom>
        </p:spPr>
        <p:txBody>
          <a:bodyPr anchor="t" rtlCol="false" tIns="0" lIns="0" bIns="0" rIns="0">
            <a:spAutoFit/>
          </a:bodyPr>
          <a:lstStyle/>
          <a:p>
            <a:pPr algn="l">
              <a:lnSpc>
                <a:spcPts val="2427"/>
              </a:lnSpc>
              <a:spcBef>
                <a:spcPct val="0"/>
              </a:spcBef>
            </a:pPr>
            <a:r>
              <a:rPr lang="en-US" b="true" sz="1734" i="true">
                <a:solidFill>
                  <a:srgbClr val="0F3256"/>
                </a:solidFill>
                <a:latin typeface="Roboto Bold Italics"/>
                <a:ea typeface="Roboto Bold Italics"/>
                <a:cs typeface="Roboto Bold Italics"/>
                <a:sym typeface="Roboto Bold Italics"/>
              </a:rPr>
              <a:t>Trong đó:</a:t>
            </a:r>
          </a:p>
          <a:p>
            <a:pPr algn="l">
              <a:lnSpc>
                <a:spcPts val="2427"/>
              </a:lnSpc>
              <a:spcBef>
                <a:spcPct val="0"/>
              </a:spcBef>
            </a:pPr>
            <a:r>
              <a:rPr lang="en-US" sz="1734">
                <a:solidFill>
                  <a:srgbClr val="0F3256"/>
                </a:solidFill>
                <a:latin typeface="Roboto"/>
                <a:ea typeface="Roboto"/>
                <a:cs typeface="Roboto"/>
                <a:sym typeface="Roboto"/>
              </a:rPr>
              <a:t>- m: Số hàng của mặt nạ lọc.</a:t>
            </a:r>
          </a:p>
          <a:p>
            <a:pPr algn="l">
              <a:lnSpc>
                <a:spcPts val="2427"/>
              </a:lnSpc>
              <a:spcBef>
                <a:spcPct val="0"/>
              </a:spcBef>
            </a:pPr>
            <a:r>
              <a:rPr lang="en-US" sz="1734">
                <a:solidFill>
                  <a:srgbClr val="0F3256"/>
                </a:solidFill>
                <a:latin typeface="Roboto"/>
                <a:ea typeface="Roboto"/>
                <a:cs typeface="Roboto"/>
                <a:sym typeface="Roboto"/>
              </a:rPr>
              <a:t>- n: Số cột của mặt nạ lọc.</a:t>
            </a:r>
          </a:p>
          <a:p>
            <a:pPr algn="l">
              <a:lnSpc>
                <a:spcPts val="2427"/>
              </a:lnSpc>
              <a:spcBef>
                <a:spcPct val="0"/>
              </a:spcBef>
            </a:pPr>
            <a:r>
              <a:rPr lang="en-US" sz="1734">
                <a:solidFill>
                  <a:srgbClr val="0F3256"/>
                </a:solidFill>
                <a:latin typeface="Roboto"/>
                <a:ea typeface="Roboto"/>
                <a:cs typeface="Roboto"/>
                <a:sym typeface="Roboto"/>
              </a:rPr>
              <a:t>- a=m/2, b= n/2: Bán kính vùng lân cận</a:t>
            </a:r>
          </a:p>
          <a:p>
            <a:pPr algn="l">
              <a:lnSpc>
                <a:spcPts val="2427"/>
              </a:lnSpc>
              <a:spcBef>
                <a:spcPct val="0"/>
              </a:spcBef>
            </a:pPr>
            <a:r>
              <a:rPr lang="en-US" sz="1734">
                <a:solidFill>
                  <a:srgbClr val="0F3256"/>
                </a:solidFill>
                <a:latin typeface="Roboto"/>
                <a:ea typeface="Roboto"/>
                <a:cs typeface="Roboto"/>
                <a:sym typeface="Roboto"/>
              </a:rPr>
              <a:t>- f(x+s,y+t): Giá trị cường độ ánh sáng tại vị trí (x+s, y+t), là điểm ảnh thuộc vùng lân cận của điểm trung tâm (x,y)</a:t>
            </a:r>
          </a:p>
        </p:txBody>
      </p:sp>
      <p:sp>
        <p:nvSpPr>
          <p:cNvPr name="TextBox 7" id="7"/>
          <p:cNvSpPr txBox="true"/>
          <p:nvPr/>
        </p:nvSpPr>
        <p:spPr>
          <a:xfrm rot="0">
            <a:off x="9842261" y="4844728"/>
            <a:ext cx="7311807" cy="3447375"/>
          </a:xfrm>
          <a:prstGeom prst="rect">
            <a:avLst/>
          </a:prstGeom>
        </p:spPr>
        <p:txBody>
          <a:bodyPr anchor="t" rtlCol="false" tIns="0" lIns="0" bIns="0" rIns="0">
            <a:spAutoFit/>
          </a:bodyPr>
          <a:lstStyle/>
          <a:p>
            <a:pPr algn="l">
              <a:lnSpc>
                <a:spcPts val="2535"/>
              </a:lnSpc>
              <a:spcBef>
                <a:spcPct val="0"/>
              </a:spcBef>
            </a:pPr>
            <a:r>
              <a:rPr lang="en-US" sz="1811">
                <a:solidFill>
                  <a:srgbClr val="0F3256"/>
                </a:solidFill>
                <a:latin typeface="Roboto"/>
                <a:ea typeface="Roboto"/>
                <a:cs typeface="Roboto"/>
                <a:sym typeface="Roboto"/>
              </a:rPr>
              <a:t>•</a:t>
            </a:r>
            <a:r>
              <a:rPr lang="en-US" b="true" sz="1811">
                <a:solidFill>
                  <a:srgbClr val="0F3256"/>
                </a:solidFill>
                <a:latin typeface="Roboto Bold"/>
                <a:ea typeface="Roboto Bold"/>
                <a:cs typeface="Roboto Bold"/>
                <a:sym typeface="Roboto Bold"/>
              </a:rPr>
              <a:t>Giảm nhiễu:</a:t>
            </a:r>
            <a:r>
              <a:rPr lang="en-US" sz="1811">
                <a:solidFill>
                  <a:srgbClr val="0F3256"/>
                </a:solidFill>
                <a:latin typeface="Roboto"/>
                <a:ea typeface="Roboto"/>
                <a:cs typeface="Roboto"/>
                <a:sym typeface="Roboto"/>
              </a:rPr>
              <a:t> Hiệu quả trong xử lý nhiễu Gaussian, nhiễu muối tiêu, giúp cải thiện chất lượng hình ảnh trong điều kiện thiếu sáng hoặc cảm biến k</a:t>
            </a:r>
            <a:r>
              <a:rPr lang="en-US" sz="1811">
                <a:solidFill>
                  <a:srgbClr val="0F3256"/>
                </a:solidFill>
                <a:latin typeface="Roboto"/>
                <a:ea typeface="Roboto"/>
                <a:cs typeface="Roboto"/>
                <a:sym typeface="Roboto"/>
              </a:rPr>
              <a:t>ém.</a:t>
            </a:r>
          </a:p>
          <a:p>
            <a:pPr algn="l">
              <a:lnSpc>
                <a:spcPts val="2535"/>
              </a:lnSpc>
              <a:spcBef>
                <a:spcPct val="0"/>
              </a:spcBef>
            </a:pPr>
            <a:r>
              <a:rPr lang="en-US" b="true" sz="1811">
                <a:solidFill>
                  <a:srgbClr val="0F3256"/>
                </a:solidFill>
                <a:latin typeface="Roboto Bold"/>
                <a:ea typeface="Roboto Bold"/>
                <a:cs typeface="Roboto Bold"/>
                <a:sym typeface="Roboto Bold"/>
              </a:rPr>
              <a:t>•Làm mịn ảnh: </a:t>
            </a:r>
            <a:r>
              <a:rPr lang="en-US" sz="1811">
                <a:solidFill>
                  <a:srgbClr val="0F3256"/>
                </a:solidFill>
                <a:latin typeface="Roboto"/>
                <a:ea typeface="Roboto"/>
                <a:cs typeface="Roboto"/>
                <a:sym typeface="Roboto"/>
              </a:rPr>
              <a:t>Loại bỏ hạt nhiễu, tạo hiệu ứng mượt mà, hỗ trợ thiết kế đồ họa và xử lý chân dung.</a:t>
            </a:r>
          </a:p>
          <a:p>
            <a:pPr algn="l">
              <a:lnSpc>
                <a:spcPts val="2535"/>
              </a:lnSpc>
              <a:spcBef>
                <a:spcPct val="0"/>
              </a:spcBef>
            </a:pPr>
            <a:r>
              <a:rPr lang="en-US" b="true" sz="1811">
                <a:solidFill>
                  <a:srgbClr val="0F3256"/>
                </a:solidFill>
                <a:latin typeface="Roboto Bold"/>
                <a:ea typeface="Roboto Bold"/>
                <a:cs typeface="Roboto Bold"/>
                <a:sym typeface="Roboto Bold"/>
              </a:rPr>
              <a:t>•Tiền xử lý cho phát hiện cạnh: </a:t>
            </a:r>
            <a:r>
              <a:rPr lang="en-US" sz="1811">
                <a:solidFill>
                  <a:srgbClr val="0F3256"/>
                </a:solidFill>
                <a:latin typeface="Roboto"/>
                <a:ea typeface="Roboto"/>
                <a:cs typeface="Roboto"/>
                <a:sym typeface="Roboto"/>
              </a:rPr>
              <a:t>Giảm nhiễu tần số cao, cải thiện độ chính xác của các thuật toán Sobel, Canny, Laplacian.</a:t>
            </a:r>
          </a:p>
          <a:p>
            <a:pPr algn="l">
              <a:lnSpc>
                <a:spcPts val="2535"/>
              </a:lnSpc>
              <a:spcBef>
                <a:spcPct val="0"/>
              </a:spcBef>
            </a:pPr>
            <a:r>
              <a:rPr lang="en-US" b="true" sz="1811">
                <a:solidFill>
                  <a:srgbClr val="0F3256"/>
                </a:solidFill>
                <a:latin typeface="Roboto Bold"/>
                <a:ea typeface="Roboto Bold"/>
                <a:cs typeface="Roboto Bold"/>
                <a:sym typeface="Roboto Bold"/>
              </a:rPr>
              <a:t>•Giảm mẫu (Downsampling):</a:t>
            </a:r>
            <a:r>
              <a:rPr lang="en-US" sz="1811">
                <a:solidFill>
                  <a:srgbClr val="0F3256"/>
                </a:solidFill>
                <a:latin typeface="Roboto"/>
                <a:ea typeface="Roboto"/>
                <a:cs typeface="Roboto"/>
                <a:sym typeface="Roboto"/>
              </a:rPr>
              <a:t> Giữ nguyên đặc trưng quan trọng khi giảm kích thước ảnh, tối ưu tài nguyên tính toán.</a:t>
            </a:r>
          </a:p>
          <a:p>
            <a:pPr algn="l">
              <a:lnSpc>
                <a:spcPts val="2535"/>
              </a:lnSpc>
              <a:spcBef>
                <a:spcPct val="0"/>
              </a:spcBef>
            </a:pPr>
            <a:r>
              <a:rPr lang="en-US" b="true" sz="1811">
                <a:solidFill>
                  <a:srgbClr val="0F3256"/>
                </a:solidFill>
                <a:latin typeface="Roboto Bold"/>
                <a:ea typeface="Roboto Bold"/>
                <a:cs typeface="Roboto Bold"/>
                <a:sym typeface="Roboto Bold"/>
              </a:rPr>
              <a:t>•Ứng dụng trong y tế:</a:t>
            </a:r>
            <a:r>
              <a:rPr lang="en-US" sz="1811">
                <a:solidFill>
                  <a:srgbClr val="0F3256"/>
                </a:solidFill>
                <a:latin typeface="Roboto"/>
                <a:ea typeface="Roboto"/>
                <a:cs typeface="Roboto"/>
                <a:sym typeface="Roboto"/>
              </a:rPr>
              <a:t> Cải thiện hình ảnh X-quang, siêu âm, CT, hỗ trợ chẩn đoán chính xác hơn.</a:t>
            </a:r>
          </a:p>
        </p:txBody>
      </p:sp>
      <p:sp>
        <p:nvSpPr>
          <p:cNvPr name="TextBox 8" id="8"/>
          <p:cNvSpPr txBox="true"/>
          <p:nvPr/>
        </p:nvSpPr>
        <p:spPr>
          <a:xfrm rot="0">
            <a:off x="2723857" y="7802821"/>
            <a:ext cx="5236250" cy="290010"/>
          </a:xfrm>
          <a:prstGeom prst="rect">
            <a:avLst/>
          </a:prstGeom>
        </p:spPr>
        <p:txBody>
          <a:bodyPr anchor="t" rtlCol="false" tIns="0" lIns="0" bIns="0" rIns="0">
            <a:spAutoFit/>
          </a:bodyPr>
          <a:lstStyle/>
          <a:p>
            <a:pPr algn="ctr">
              <a:lnSpc>
                <a:spcPts val="2390"/>
              </a:lnSpc>
              <a:spcBef>
                <a:spcPct val="0"/>
              </a:spcBef>
            </a:pPr>
            <a:r>
              <a:rPr lang="en-US" sz="1707">
                <a:solidFill>
                  <a:srgbClr val="0F3256"/>
                </a:solidFill>
                <a:latin typeface="Roboto"/>
                <a:ea typeface="Roboto"/>
                <a:cs typeface="Roboto"/>
                <a:sym typeface="Roboto"/>
              </a:rPr>
              <a:t>Ảnh minh họa trước và sau khi thực hiện lọc trung bình</a:t>
            </a:r>
          </a:p>
        </p:txBody>
      </p:sp>
      <p:sp>
        <p:nvSpPr>
          <p:cNvPr name="TextBox 9" id="9"/>
          <p:cNvSpPr txBox="true"/>
          <p:nvPr/>
        </p:nvSpPr>
        <p:spPr>
          <a:xfrm rot="0">
            <a:off x="3254088" y="2679139"/>
            <a:ext cx="1064657" cy="290010"/>
          </a:xfrm>
          <a:prstGeom prst="rect">
            <a:avLst/>
          </a:prstGeom>
        </p:spPr>
        <p:txBody>
          <a:bodyPr anchor="t" rtlCol="false" tIns="0" lIns="0" bIns="0" rIns="0">
            <a:spAutoFit/>
          </a:bodyPr>
          <a:lstStyle/>
          <a:p>
            <a:pPr algn="ctr">
              <a:lnSpc>
                <a:spcPts val="2390"/>
              </a:lnSpc>
              <a:spcBef>
                <a:spcPct val="0"/>
              </a:spcBef>
            </a:pPr>
            <a:r>
              <a:rPr lang="en-US" b="true" sz="1707">
                <a:solidFill>
                  <a:srgbClr val="0F3256"/>
                </a:solidFill>
                <a:latin typeface="Roboto Bold"/>
                <a:ea typeface="Roboto Bold"/>
                <a:cs typeface="Roboto Bold"/>
                <a:sym typeface="Roboto Bold"/>
              </a:rPr>
              <a:t>Công thức:</a:t>
            </a:r>
          </a:p>
        </p:txBody>
      </p:sp>
      <p:sp>
        <p:nvSpPr>
          <p:cNvPr name="TextBox 10" id="10"/>
          <p:cNvSpPr txBox="true"/>
          <p:nvPr/>
        </p:nvSpPr>
        <p:spPr>
          <a:xfrm rot="0">
            <a:off x="6319535" y="1053921"/>
            <a:ext cx="4947419" cy="679450"/>
          </a:xfrm>
          <a:prstGeom prst="rect">
            <a:avLst/>
          </a:prstGeom>
        </p:spPr>
        <p:txBody>
          <a:bodyPr anchor="t" rtlCol="false" tIns="0" lIns="0" bIns="0" rIns="0">
            <a:spAutoFit/>
          </a:bodyPr>
          <a:lstStyle/>
          <a:p>
            <a:pPr algn="ctr">
              <a:lnSpc>
                <a:spcPts val="5599"/>
              </a:lnSpc>
              <a:spcBef>
                <a:spcPct val="0"/>
              </a:spcBef>
            </a:pPr>
            <a:r>
              <a:rPr lang="en-US" sz="3999">
                <a:solidFill>
                  <a:srgbClr val="0F3256"/>
                </a:solidFill>
                <a:latin typeface="Roboto"/>
                <a:ea typeface="Roboto"/>
                <a:cs typeface="Roboto"/>
                <a:sym typeface="Roboto"/>
              </a:rPr>
              <a:t>LỌC TRUNG BÌNH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11957" y="2135639"/>
            <a:ext cx="9779466" cy="6601139"/>
          </a:xfrm>
          <a:custGeom>
            <a:avLst/>
            <a:gdLst/>
            <a:ahLst/>
            <a:cxnLst/>
            <a:rect r="r" b="b" t="t" l="l"/>
            <a:pathLst>
              <a:path h="6601139" w="9779466">
                <a:moveTo>
                  <a:pt x="0" y="0"/>
                </a:moveTo>
                <a:lnTo>
                  <a:pt x="9779466" y="0"/>
                </a:lnTo>
                <a:lnTo>
                  <a:pt x="9779466" y="6601139"/>
                </a:lnTo>
                <a:lnTo>
                  <a:pt x="0" y="6601139"/>
                </a:lnTo>
                <a:lnTo>
                  <a:pt x="0" y="0"/>
                </a:lnTo>
                <a:close/>
              </a:path>
            </a:pathLst>
          </a:custGeom>
          <a:blipFill>
            <a:blip r:embed="rId2"/>
            <a:stretch>
              <a:fillRect l="0" t="0" r="0" b="0"/>
            </a:stretch>
          </a:blipFill>
        </p:spPr>
      </p:sp>
      <p:sp>
        <p:nvSpPr>
          <p:cNvPr name="AutoShape 3" id="3"/>
          <p:cNvSpPr/>
          <p:nvPr/>
        </p:nvSpPr>
        <p:spPr>
          <a:xfrm>
            <a:off x="18283238" y="-477078"/>
            <a:ext cx="0" cy="10287000"/>
          </a:xfrm>
          <a:prstGeom prst="line">
            <a:avLst/>
          </a:prstGeom>
          <a:ln cap="rnd" w="9525">
            <a:solidFill>
              <a:srgbClr val="C8C8C8"/>
            </a:solidFill>
            <a:prstDash val="solid"/>
            <a:headEnd type="none" len="sm" w="sm"/>
            <a:tailEnd type="none" len="sm" w="sm"/>
          </a:ln>
        </p:spPr>
      </p:sp>
      <p:sp>
        <p:nvSpPr>
          <p:cNvPr name="TextBox 4" id="4"/>
          <p:cNvSpPr txBox="true"/>
          <p:nvPr/>
        </p:nvSpPr>
        <p:spPr>
          <a:xfrm rot="0">
            <a:off x="4353028" y="700590"/>
            <a:ext cx="9779466"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Roboto Bold"/>
                <a:ea typeface="Roboto Bold"/>
                <a:cs typeface="Roboto Bold"/>
                <a:sym typeface="Roboto Bold"/>
              </a:rPr>
              <a:t>MÔ TẢ BÀI TOÁN</a:t>
            </a:r>
          </a:p>
        </p:txBody>
      </p:sp>
      <p:sp>
        <p:nvSpPr>
          <p:cNvPr name="TextBox 5" id="5"/>
          <p:cNvSpPr txBox="true"/>
          <p:nvPr/>
        </p:nvSpPr>
        <p:spPr>
          <a:xfrm rot="0">
            <a:off x="12090447" y="8469037"/>
            <a:ext cx="3648670" cy="290010"/>
          </a:xfrm>
          <a:prstGeom prst="rect">
            <a:avLst/>
          </a:prstGeom>
        </p:spPr>
        <p:txBody>
          <a:bodyPr anchor="t" rtlCol="false" tIns="0" lIns="0" bIns="0" rIns="0">
            <a:spAutoFit/>
          </a:bodyPr>
          <a:lstStyle/>
          <a:p>
            <a:pPr algn="ctr">
              <a:lnSpc>
                <a:spcPts val="2390"/>
              </a:lnSpc>
              <a:spcBef>
                <a:spcPct val="0"/>
              </a:spcBef>
            </a:pPr>
            <a:r>
              <a:rPr lang="en-US" sz="1707">
                <a:solidFill>
                  <a:srgbClr val="000000"/>
                </a:solidFill>
                <a:latin typeface="Roboto"/>
                <a:ea typeface="Roboto"/>
                <a:cs typeface="Roboto"/>
                <a:sym typeface="Roboto"/>
              </a:rPr>
              <a:t>Ảnh đầu vào bị nhiễu Gaussian (input)</a:t>
            </a:r>
          </a:p>
        </p:txBody>
      </p:sp>
      <p:sp>
        <p:nvSpPr>
          <p:cNvPr name="TextBox 6" id="6"/>
          <p:cNvSpPr txBox="true"/>
          <p:nvPr/>
        </p:nvSpPr>
        <p:spPr>
          <a:xfrm rot="0">
            <a:off x="810968" y="3607411"/>
            <a:ext cx="8157279" cy="3666490"/>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Roboto"/>
                <a:ea typeface="Roboto"/>
                <a:cs typeface="Roboto"/>
                <a:sym typeface="Roboto"/>
              </a:rPr>
              <a:t>Nhiễu trong xử lý ảnh số là yếu tố không mong muốn, làm giảm chất lượng hình ảnh, gây khó khăn cho việc phân tích và nhận diện chi tiết.</a:t>
            </a:r>
            <a:r>
              <a:rPr lang="en-US" b="true" sz="1899">
                <a:solidFill>
                  <a:srgbClr val="000000"/>
                </a:solidFill>
                <a:latin typeface="Roboto Bold"/>
                <a:ea typeface="Roboto Bold"/>
                <a:cs typeface="Roboto Bold"/>
                <a:sym typeface="Roboto Bold"/>
              </a:rPr>
              <a:t> </a:t>
            </a:r>
          </a:p>
          <a:p>
            <a:pPr algn="just">
              <a:lnSpc>
                <a:spcPts val="2659"/>
              </a:lnSpc>
              <a:spcBef>
                <a:spcPct val="0"/>
              </a:spcBef>
            </a:pPr>
            <a:r>
              <a:rPr lang="en-US" b="true" sz="1899">
                <a:solidFill>
                  <a:srgbClr val="000000"/>
                </a:solidFill>
                <a:latin typeface="Roboto Bold"/>
                <a:ea typeface="Roboto Bold"/>
                <a:cs typeface="Roboto Bold"/>
                <a:sym typeface="Roboto Bold"/>
              </a:rPr>
              <a:t>Các loại nhiễu phổ biến gồm:</a:t>
            </a:r>
          </a:p>
          <a:p>
            <a:pPr algn="just">
              <a:lnSpc>
                <a:spcPts val="2659"/>
              </a:lnSpc>
              <a:spcBef>
                <a:spcPct val="0"/>
              </a:spcBef>
            </a:pPr>
            <a:r>
              <a:rPr lang="en-US" sz="1899">
                <a:solidFill>
                  <a:srgbClr val="000000"/>
                </a:solidFill>
                <a:latin typeface="Roboto"/>
                <a:ea typeface="Roboto"/>
                <a:cs typeface="Roboto"/>
                <a:sym typeface="Roboto"/>
              </a:rPr>
              <a:t>      • Nhiễu Gaussian: Phân bố chuẩn, xuất hiện do cảm biến hoặc quá trình          truyền tải.     </a:t>
            </a:r>
          </a:p>
          <a:p>
            <a:pPr algn="just">
              <a:lnSpc>
                <a:spcPts val="2659"/>
              </a:lnSpc>
              <a:spcBef>
                <a:spcPct val="0"/>
              </a:spcBef>
            </a:pPr>
            <a:r>
              <a:rPr lang="en-US" sz="1899">
                <a:solidFill>
                  <a:srgbClr val="000000"/>
                </a:solidFill>
                <a:latin typeface="Roboto"/>
                <a:ea typeface="Roboto"/>
                <a:cs typeface="Roboto"/>
                <a:sym typeface="Roboto"/>
              </a:rPr>
              <a:t>        • Nhiễu muối tiêu: Điểm trắng/đen ngẫu nhiên.</a:t>
            </a:r>
          </a:p>
          <a:p>
            <a:pPr algn="just">
              <a:lnSpc>
                <a:spcPts val="2659"/>
              </a:lnSpc>
              <a:spcBef>
                <a:spcPct val="0"/>
              </a:spcBef>
            </a:pPr>
            <a:r>
              <a:rPr lang="en-US" sz="1899">
                <a:solidFill>
                  <a:srgbClr val="000000"/>
                </a:solidFill>
                <a:latin typeface="Roboto"/>
                <a:ea typeface="Roboto"/>
                <a:cs typeface="Roboto"/>
                <a:sym typeface="Roboto"/>
              </a:rPr>
              <a:t>       •Nhiễu Poisson &amp; nhiễu mã hóa : Xuất hiện trong môi trường ánh sáng yếu hoặc cảm biến có độ nhạy kém.</a:t>
            </a:r>
          </a:p>
          <a:p>
            <a:pPr algn="just">
              <a:lnSpc>
                <a:spcPts val="2659"/>
              </a:lnSpc>
              <a:spcBef>
                <a:spcPct val="0"/>
              </a:spcBef>
            </a:pPr>
            <a:r>
              <a:rPr lang="en-US" b="true" sz="1899">
                <a:solidFill>
                  <a:srgbClr val="000000"/>
                </a:solidFill>
                <a:latin typeface="Roboto Bold"/>
                <a:ea typeface="Roboto Bold"/>
                <a:cs typeface="Roboto Bold"/>
                <a:sym typeface="Roboto Bold"/>
              </a:rPr>
              <a:t>Mục tiêu nghiên cứu:</a:t>
            </a:r>
            <a:r>
              <a:rPr lang="en-US" sz="1899">
                <a:solidFill>
                  <a:srgbClr val="000000"/>
                </a:solidFill>
                <a:latin typeface="Roboto"/>
                <a:ea typeface="Roboto"/>
                <a:cs typeface="Roboto"/>
                <a:sym typeface="Roboto"/>
              </a:rPr>
              <a:t> Sử dụng lọc trung bình để giảm nhiễu trong khi bảo toàn cấu trúc và chi tiết ảnh. Hiệu quả được đánh giá dựa trên PSNR và SSIM, với các kích thước mặt nạ khác nhau.</a:t>
            </a:r>
          </a:p>
        </p:txBody>
      </p:sp>
      <p:grpSp>
        <p:nvGrpSpPr>
          <p:cNvPr name="Group 7" id="7"/>
          <p:cNvGrpSpPr/>
          <p:nvPr/>
        </p:nvGrpSpPr>
        <p:grpSpPr>
          <a:xfrm rot="0">
            <a:off x="8235871" y="5303948"/>
            <a:ext cx="10052129" cy="57149"/>
            <a:chOff x="0" y="0"/>
            <a:chExt cx="13402838" cy="76198"/>
          </a:xfrm>
        </p:grpSpPr>
        <p:sp>
          <p:nvSpPr>
            <p:cNvPr name="Freeform 8" id="8"/>
            <p:cNvSpPr/>
            <p:nvPr/>
          </p:nvSpPr>
          <p:spPr>
            <a:xfrm flipH="false" flipV="false" rot="0">
              <a:off x="0" y="0"/>
              <a:ext cx="13402818" cy="76200"/>
            </a:xfrm>
            <a:custGeom>
              <a:avLst/>
              <a:gdLst/>
              <a:ahLst/>
              <a:cxnLst/>
              <a:rect r="r" b="b" t="t" l="l"/>
              <a:pathLst>
                <a:path h="76200" w="13402818">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name="Freeform 9" id="9"/>
          <p:cNvSpPr/>
          <p:nvPr/>
        </p:nvSpPr>
        <p:spPr>
          <a:xfrm flipH="false" flipV="false" rot="0">
            <a:off x="11434631" y="2135639"/>
            <a:ext cx="5300635" cy="6279469"/>
          </a:xfrm>
          <a:custGeom>
            <a:avLst/>
            <a:gdLst/>
            <a:ahLst/>
            <a:cxnLst/>
            <a:rect r="r" b="b" t="t" l="l"/>
            <a:pathLst>
              <a:path h="6279469" w="5300635">
                <a:moveTo>
                  <a:pt x="0" y="0"/>
                </a:moveTo>
                <a:lnTo>
                  <a:pt x="5300635" y="0"/>
                </a:lnTo>
                <a:lnTo>
                  <a:pt x="5300635" y="6279469"/>
                </a:lnTo>
                <a:lnTo>
                  <a:pt x="0" y="6279469"/>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09368" y="5279197"/>
            <a:ext cx="2439446" cy="939187"/>
          </a:xfrm>
          <a:custGeom>
            <a:avLst/>
            <a:gdLst/>
            <a:ahLst/>
            <a:cxnLst/>
            <a:rect r="r" b="b" t="t" l="l"/>
            <a:pathLst>
              <a:path h="939187" w="2439446">
                <a:moveTo>
                  <a:pt x="0" y="0"/>
                </a:moveTo>
                <a:lnTo>
                  <a:pt x="2439446" y="0"/>
                </a:lnTo>
                <a:lnTo>
                  <a:pt x="2439446" y="939186"/>
                </a:lnTo>
                <a:lnTo>
                  <a:pt x="0" y="939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4791" y="8766857"/>
            <a:ext cx="2404003" cy="642524"/>
          </a:xfrm>
          <a:custGeom>
            <a:avLst/>
            <a:gdLst/>
            <a:ahLst/>
            <a:cxnLst/>
            <a:rect r="r" b="b" t="t" l="l"/>
            <a:pathLst>
              <a:path h="642524" w="2404003">
                <a:moveTo>
                  <a:pt x="0" y="0"/>
                </a:moveTo>
                <a:lnTo>
                  <a:pt x="2404002" y="0"/>
                </a:lnTo>
                <a:lnTo>
                  <a:pt x="2404002" y="642525"/>
                </a:lnTo>
                <a:lnTo>
                  <a:pt x="0" y="642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4791" y="7053873"/>
            <a:ext cx="2351735" cy="1017660"/>
          </a:xfrm>
          <a:custGeom>
            <a:avLst/>
            <a:gdLst/>
            <a:ahLst/>
            <a:cxnLst/>
            <a:rect r="r" b="b" t="t" l="l"/>
            <a:pathLst>
              <a:path h="1017660" w="2351735">
                <a:moveTo>
                  <a:pt x="0" y="0"/>
                </a:moveTo>
                <a:lnTo>
                  <a:pt x="2351734" y="0"/>
                </a:lnTo>
                <a:lnTo>
                  <a:pt x="2351734" y="1017659"/>
                </a:lnTo>
                <a:lnTo>
                  <a:pt x="0" y="1017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927489" y="8253725"/>
            <a:ext cx="683389" cy="387477"/>
          </a:xfrm>
          <a:custGeom>
            <a:avLst/>
            <a:gdLst/>
            <a:ahLst/>
            <a:cxnLst/>
            <a:rect r="r" b="b" t="t" l="l"/>
            <a:pathLst>
              <a:path h="387477" w="683389">
                <a:moveTo>
                  <a:pt x="0" y="0"/>
                </a:moveTo>
                <a:lnTo>
                  <a:pt x="683388" y="0"/>
                </a:lnTo>
                <a:lnTo>
                  <a:pt x="683388" y="387477"/>
                </a:lnTo>
                <a:lnTo>
                  <a:pt x="0" y="387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100106" y="2850443"/>
            <a:ext cx="12159194" cy="6337223"/>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Roboto Bold"/>
                <a:ea typeface="Roboto Bold"/>
                <a:cs typeface="Roboto Bold"/>
                <a:sym typeface="Roboto Bold"/>
              </a:rPr>
              <a:t>Bước 1: </a:t>
            </a:r>
            <a:r>
              <a:rPr lang="en-US" sz="2999" i="true">
                <a:solidFill>
                  <a:srgbClr val="000000"/>
                </a:solidFill>
                <a:latin typeface="Roboto Italics"/>
                <a:ea typeface="Roboto Italics"/>
                <a:cs typeface="Roboto Italics"/>
                <a:sym typeface="Roboto Italics"/>
              </a:rPr>
              <a:t>Nhập ảnh đầu vào (Input): </a:t>
            </a:r>
            <a:r>
              <a:rPr lang="en-US" sz="2999">
                <a:solidFill>
                  <a:srgbClr val="000000"/>
                </a:solidFill>
                <a:latin typeface="Roboto"/>
                <a:ea typeface="Roboto"/>
                <a:cs typeface="Roboto"/>
                <a:sym typeface="Roboto"/>
              </a:rPr>
              <a:t>Ảnh có thể là màu hoặc xám, chứa các mức nhiễu khác nhau. Hệ thống nhận diện định dạng ảnh và chuẩn bị xử lý.</a:t>
            </a:r>
          </a:p>
          <a:p>
            <a:pPr algn="l">
              <a:lnSpc>
                <a:spcPts val="4199"/>
              </a:lnSpc>
              <a:spcBef>
                <a:spcPct val="0"/>
              </a:spcBef>
            </a:pPr>
            <a:r>
              <a:rPr lang="en-US" b="true" sz="2999">
                <a:solidFill>
                  <a:srgbClr val="000000"/>
                </a:solidFill>
                <a:latin typeface="Roboto Bold"/>
                <a:ea typeface="Roboto Bold"/>
                <a:cs typeface="Roboto Bold"/>
                <a:sym typeface="Roboto Bold"/>
              </a:rPr>
              <a:t>Bước 2:</a:t>
            </a:r>
            <a:r>
              <a:rPr lang="en-US" sz="2999">
                <a:solidFill>
                  <a:srgbClr val="000000"/>
                </a:solidFill>
                <a:latin typeface="Roboto"/>
                <a:ea typeface="Roboto"/>
                <a:cs typeface="Roboto"/>
                <a:sym typeface="Roboto"/>
              </a:rPr>
              <a:t> </a:t>
            </a:r>
            <a:r>
              <a:rPr lang="en-US" sz="2999" i="true">
                <a:solidFill>
                  <a:srgbClr val="000000"/>
                </a:solidFill>
                <a:latin typeface="Roboto Italics"/>
                <a:ea typeface="Roboto Italics"/>
                <a:cs typeface="Roboto Italics"/>
                <a:sym typeface="Roboto Italics"/>
              </a:rPr>
              <a:t>Chuyển đổi ảnh sang ảnh xám (nếu cần): </a:t>
            </a:r>
            <a:r>
              <a:rPr lang="en-US" sz="2999">
                <a:solidFill>
                  <a:srgbClr val="000000"/>
                </a:solidFill>
                <a:latin typeface="Roboto"/>
                <a:ea typeface="Roboto"/>
                <a:cs typeface="Roboto"/>
                <a:sym typeface="Roboto"/>
              </a:rPr>
              <a:t>Ảnh màu được chuyển sang ảnh xám để đơn giản hóa dữ liệu, tối ưu hiệu suất và tập trung vào cấu trúc ảnh.</a:t>
            </a:r>
          </a:p>
          <a:p>
            <a:pPr algn="l">
              <a:lnSpc>
                <a:spcPts val="4199"/>
              </a:lnSpc>
              <a:spcBef>
                <a:spcPct val="0"/>
              </a:spcBef>
            </a:pPr>
            <a:r>
              <a:rPr lang="en-US" b="true" sz="2999">
                <a:solidFill>
                  <a:srgbClr val="000000"/>
                </a:solidFill>
                <a:latin typeface="Roboto Bold"/>
                <a:ea typeface="Roboto Bold"/>
                <a:cs typeface="Roboto Bold"/>
                <a:sym typeface="Roboto Bold"/>
              </a:rPr>
              <a:t>Bước 3: </a:t>
            </a:r>
            <a:r>
              <a:rPr lang="en-US" sz="2999" i="true">
                <a:solidFill>
                  <a:srgbClr val="000000"/>
                </a:solidFill>
                <a:latin typeface="Roboto Italics"/>
                <a:ea typeface="Roboto Italics"/>
                <a:cs typeface="Roboto Italics"/>
                <a:sym typeface="Roboto Italics"/>
              </a:rPr>
              <a:t>Thêm Padding:</a:t>
            </a:r>
            <a:r>
              <a:rPr lang="en-US" sz="2999">
                <a:solidFill>
                  <a:srgbClr val="000000"/>
                </a:solidFill>
                <a:latin typeface="Roboto"/>
                <a:ea typeface="Roboto"/>
                <a:cs typeface="Roboto"/>
                <a:sym typeface="Roboto"/>
              </a:rPr>
              <a:t> Để bộ lọc hoạt động trên toàn bộ ảnh, padding được thêm vào vùng biên, được đặt là 0 để giữ tính nhất quán.</a:t>
            </a:r>
          </a:p>
          <a:p>
            <a:pPr algn="l">
              <a:lnSpc>
                <a:spcPts val="4199"/>
              </a:lnSpc>
              <a:spcBef>
                <a:spcPct val="0"/>
              </a:spcBef>
            </a:pPr>
            <a:r>
              <a:rPr lang="en-US" b="true" sz="2999">
                <a:solidFill>
                  <a:srgbClr val="000000"/>
                </a:solidFill>
                <a:latin typeface="Roboto Bold"/>
                <a:ea typeface="Roboto Bold"/>
                <a:cs typeface="Roboto Bold"/>
                <a:sym typeface="Roboto Bold"/>
              </a:rPr>
              <a:t>Bước 4:</a:t>
            </a:r>
            <a:r>
              <a:rPr lang="en-US" b="true" sz="2999" i="true">
                <a:solidFill>
                  <a:srgbClr val="000000"/>
                </a:solidFill>
                <a:latin typeface="Roboto Bold Italics"/>
                <a:ea typeface="Roboto Bold Italics"/>
                <a:cs typeface="Roboto Bold Italics"/>
                <a:sym typeface="Roboto Bold Italics"/>
              </a:rPr>
              <a:t> </a:t>
            </a:r>
            <a:r>
              <a:rPr lang="en-US" sz="2999" i="true">
                <a:solidFill>
                  <a:srgbClr val="000000"/>
                </a:solidFill>
                <a:latin typeface="Roboto Italics"/>
                <a:ea typeface="Roboto Italics"/>
                <a:cs typeface="Roboto Italics"/>
                <a:sym typeface="Roboto Italics"/>
              </a:rPr>
              <a:t>Áp dụng bộ lọc trung bình:</a:t>
            </a:r>
            <a:r>
              <a:rPr lang="en-US" sz="2999">
                <a:solidFill>
                  <a:srgbClr val="000000"/>
                </a:solidFill>
                <a:latin typeface="Roboto"/>
                <a:ea typeface="Roboto"/>
                <a:cs typeface="Roboto"/>
                <a:sym typeface="Roboto"/>
              </a:rPr>
              <a:t> Mặt nạ 3×3, 5×5 hoặc 7×7 quét qua ảnh, tính trung bình các điểm lân cận để giảm nhiễu và làm mịn ảnh.</a:t>
            </a:r>
          </a:p>
          <a:p>
            <a:pPr algn="l">
              <a:lnSpc>
                <a:spcPts val="4199"/>
              </a:lnSpc>
              <a:spcBef>
                <a:spcPct val="0"/>
              </a:spcBef>
            </a:pPr>
            <a:r>
              <a:rPr lang="en-US" b="true" sz="2999">
                <a:solidFill>
                  <a:srgbClr val="000000"/>
                </a:solidFill>
                <a:latin typeface="Roboto Bold"/>
                <a:ea typeface="Roboto Bold"/>
                <a:cs typeface="Roboto Bold"/>
                <a:sym typeface="Roboto Bold"/>
              </a:rPr>
              <a:t>Bước 5: </a:t>
            </a:r>
            <a:r>
              <a:rPr lang="en-US" sz="2999" i="true">
                <a:solidFill>
                  <a:srgbClr val="000000"/>
                </a:solidFill>
                <a:latin typeface="Roboto Italics"/>
                <a:ea typeface="Roboto Italics"/>
                <a:cs typeface="Roboto Italics"/>
                <a:sym typeface="Roboto Italics"/>
              </a:rPr>
              <a:t>Xuất ảnh kết quả (Output): </a:t>
            </a:r>
            <a:r>
              <a:rPr lang="en-US" sz="2999">
                <a:solidFill>
                  <a:srgbClr val="000000"/>
                </a:solidFill>
                <a:latin typeface="Roboto"/>
                <a:ea typeface="Roboto"/>
                <a:cs typeface="Roboto"/>
                <a:sym typeface="Roboto"/>
              </a:rPr>
              <a:t>Ảnh sau xử lý có mức nhiễu thấp hơn, mịn hơn mà vẫn giữ được các chi tiết quan trọng.</a:t>
            </a:r>
          </a:p>
        </p:txBody>
      </p:sp>
      <p:sp>
        <p:nvSpPr>
          <p:cNvPr name="Freeform 7" id="7"/>
          <p:cNvSpPr/>
          <p:nvPr/>
        </p:nvSpPr>
        <p:spPr>
          <a:xfrm flipH="false" flipV="false" rot="5467910">
            <a:off x="1889013" y="6441944"/>
            <a:ext cx="775575" cy="439747"/>
          </a:xfrm>
          <a:custGeom>
            <a:avLst/>
            <a:gdLst/>
            <a:ahLst/>
            <a:cxnLst/>
            <a:rect r="r" b="b" t="t" l="l"/>
            <a:pathLst>
              <a:path h="439747" w="775575">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881396" y="4671536"/>
            <a:ext cx="775575" cy="439747"/>
          </a:xfrm>
          <a:custGeom>
            <a:avLst/>
            <a:gdLst/>
            <a:ahLst/>
            <a:cxnLst/>
            <a:rect r="r" b="b" t="t" l="l"/>
            <a:pathLst>
              <a:path h="439747" w="775575">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837540" y="3085032"/>
            <a:ext cx="775575" cy="439747"/>
          </a:xfrm>
          <a:custGeom>
            <a:avLst/>
            <a:gdLst/>
            <a:ahLst/>
            <a:cxnLst/>
            <a:rect r="r" b="b" t="t" l="l"/>
            <a:pathLst>
              <a:path h="439747" w="775575">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23009" y="2381687"/>
            <a:ext cx="2804636" cy="535431"/>
          </a:xfrm>
          <a:custGeom>
            <a:avLst/>
            <a:gdLst/>
            <a:ahLst/>
            <a:cxnLst/>
            <a:rect r="r" b="b" t="t" l="l"/>
            <a:pathLst>
              <a:path h="535431" w="2804636">
                <a:moveTo>
                  <a:pt x="0" y="0"/>
                </a:moveTo>
                <a:lnTo>
                  <a:pt x="2804637" y="0"/>
                </a:lnTo>
                <a:lnTo>
                  <a:pt x="2804637" y="535431"/>
                </a:lnTo>
                <a:lnTo>
                  <a:pt x="0" y="5354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74151" y="3715516"/>
            <a:ext cx="2662374" cy="808696"/>
          </a:xfrm>
          <a:custGeom>
            <a:avLst/>
            <a:gdLst/>
            <a:ahLst/>
            <a:cxnLst/>
            <a:rect r="r" b="b" t="t" l="l"/>
            <a:pathLst>
              <a:path h="808696" w="2662374">
                <a:moveTo>
                  <a:pt x="0" y="0"/>
                </a:moveTo>
                <a:lnTo>
                  <a:pt x="2662374" y="0"/>
                </a:lnTo>
                <a:lnTo>
                  <a:pt x="2662374" y="808696"/>
                </a:lnTo>
                <a:lnTo>
                  <a:pt x="0" y="8086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5920730" y="942975"/>
            <a:ext cx="5152111" cy="737601"/>
          </a:xfrm>
          <a:prstGeom prst="rect">
            <a:avLst/>
          </a:prstGeom>
        </p:spPr>
        <p:txBody>
          <a:bodyPr anchor="t" rtlCol="false" tIns="0" lIns="0" bIns="0" rIns="0">
            <a:spAutoFit/>
          </a:bodyPr>
          <a:lstStyle/>
          <a:p>
            <a:pPr algn="ctr">
              <a:lnSpc>
                <a:spcPts val="6051"/>
              </a:lnSpc>
              <a:spcBef>
                <a:spcPct val="0"/>
              </a:spcBef>
            </a:pPr>
            <a:r>
              <a:rPr lang="en-US" sz="4322">
                <a:solidFill>
                  <a:srgbClr val="000000"/>
                </a:solidFill>
                <a:latin typeface="Roboto"/>
                <a:ea typeface="Roboto"/>
                <a:cs typeface="Roboto"/>
                <a:sym typeface="Roboto"/>
              </a:rPr>
              <a:t>SƠ ĐỒ KHỐI</a:t>
            </a:r>
          </a:p>
        </p:txBody>
      </p:sp>
      <p:sp>
        <p:nvSpPr>
          <p:cNvPr name="TextBox 13" id="13"/>
          <p:cNvSpPr txBox="true"/>
          <p:nvPr/>
        </p:nvSpPr>
        <p:spPr>
          <a:xfrm rot="0">
            <a:off x="823009" y="9742757"/>
            <a:ext cx="3543419" cy="290010"/>
          </a:xfrm>
          <a:prstGeom prst="rect">
            <a:avLst/>
          </a:prstGeom>
        </p:spPr>
        <p:txBody>
          <a:bodyPr anchor="t" rtlCol="false" tIns="0" lIns="0" bIns="0" rIns="0">
            <a:spAutoFit/>
          </a:bodyPr>
          <a:lstStyle/>
          <a:p>
            <a:pPr algn="ctr">
              <a:lnSpc>
                <a:spcPts val="2390"/>
              </a:lnSpc>
              <a:spcBef>
                <a:spcPct val="0"/>
              </a:spcBef>
            </a:pPr>
            <a:r>
              <a:rPr lang="en-US" sz="1707" i="true">
                <a:solidFill>
                  <a:srgbClr val="000000"/>
                </a:solidFill>
                <a:latin typeface="Roboto Italics"/>
                <a:ea typeface="Roboto Italics"/>
                <a:cs typeface="Roboto Italics"/>
                <a:sym typeface="Roboto Italics"/>
              </a:rPr>
              <a:t>Sơ đồ khối của kỹ thuật lọc trung bình</a:t>
            </a:r>
          </a:p>
        </p:txBody>
      </p:sp>
      <p:sp>
        <p:nvSpPr>
          <p:cNvPr name="TextBox 14" id="14"/>
          <p:cNvSpPr txBox="true"/>
          <p:nvPr/>
        </p:nvSpPr>
        <p:spPr>
          <a:xfrm rot="0">
            <a:off x="1509335" y="2477358"/>
            <a:ext cx="1466850" cy="358590"/>
          </a:xfrm>
          <a:prstGeom prst="rect">
            <a:avLst/>
          </a:prstGeom>
        </p:spPr>
        <p:txBody>
          <a:bodyPr anchor="t" rtlCol="false" tIns="0" lIns="0" bIns="0" rIns="0">
            <a:spAutoFit/>
          </a:bodyPr>
          <a:lstStyle/>
          <a:p>
            <a:pPr algn="ctr">
              <a:lnSpc>
                <a:spcPts val="2810"/>
              </a:lnSpc>
              <a:spcBef>
                <a:spcPct val="0"/>
              </a:spcBef>
            </a:pPr>
            <a:r>
              <a:rPr lang="en-US" b="true" sz="2007" i="true">
                <a:solidFill>
                  <a:srgbClr val="000000"/>
                </a:solidFill>
                <a:latin typeface="Roboto Bold Italics"/>
                <a:ea typeface="Roboto Bold Italics"/>
                <a:cs typeface="Roboto Bold Italics"/>
                <a:sym typeface="Roboto Bold Italics"/>
              </a:rPr>
              <a:t>Ảnh đầu vào</a:t>
            </a:r>
            <a:r>
              <a:rPr lang="en-US" sz="2007" i="true">
                <a:solidFill>
                  <a:srgbClr val="000000"/>
                </a:solidFill>
                <a:latin typeface="Roboto Italics"/>
                <a:ea typeface="Roboto Italics"/>
                <a:cs typeface="Roboto Italics"/>
                <a:sym typeface="Roboto Italics"/>
              </a:rPr>
              <a:t> </a:t>
            </a:r>
          </a:p>
        </p:txBody>
      </p:sp>
      <p:sp>
        <p:nvSpPr>
          <p:cNvPr name="TextBox 15" id="15"/>
          <p:cNvSpPr txBox="true"/>
          <p:nvPr/>
        </p:nvSpPr>
        <p:spPr>
          <a:xfrm rot="0">
            <a:off x="1019273" y="3706881"/>
            <a:ext cx="2446973" cy="711015"/>
          </a:xfrm>
          <a:prstGeom prst="rect">
            <a:avLst/>
          </a:prstGeom>
        </p:spPr>
        <p:txBody>
          <a:bodyPr anchor="t" rtlCol="false" tIns="0" lIns="0" bIns="0" rIns="0">
            <a:spAutoFit/>
          </a:bodyPr>
          <a:lstStyle/>
          <a:p>
            <a:pPr algn="ctr">
              <a:lnSpc>
                <a:spcPts val="2810"/>
              </a:lnSpc>
            </a:pPr>
            <a:r>
              <a:rPr lang="en-US" b="true" sz="2007" i="true">
                <a:solidFill>
                  <a:srgbClr val="000000"/>
                </a:solidFill>
                <a:latin typeface="Roboto Bold Italics"/>
                <a:ea typeface="Roboto Bold Italics"/>
                <a:cs typeface="Roboto Bold Italics"/>
                <a:sym typeface="Roboto Bold Italics"/>
              </a:rPr>
              <a:t>Chuyển sang</a:t>
            </a:r>
          </a:p>
          <a:p>
            <a:pPr algn="ctr">
              <a:lnSpc>
                <a:spcPts val="2810"/>
              </a:lnSpc>
              <a:spcBef>
                <a:spcPct val="0"/>
              </a:spcBef>
            </a:pPr>
            <a:r>
              <a:rPr lang="en-US" b="true" sz="2007" i="true">
                <a:solidFill>
                  <a:srgbClr val="000000"/>
                </a:solidFill>
                <a:latin typeface="Roboto Bold Italics"/>
                <a:ea typeface="Roboto Bold Italics"/>
                <a:cs typeface="Roboto Bold Italics"/>
                <a:sym typeface="Roboto Bold Italics"/>
              </a:rPr>
              <a:t> ảnh xám</a:t>
            </a:r>
            <a:r>
              <a:rPr lang="en-US" sz="2007" i="true">
                <a:solidFill>
                  <a:srgbClr val="000000"/>
                </a:solidFill>
                <a:latin typeface="Roboto Italics"/>
                <a:ea typeface="Roboto Italics"/>
                <a:cs typeface="Roboto Italics"/>
                <a:sym typeface="Roboto Italics"/>
              </a:rPr>
              <a:t> </a:t>
            </a:r>
          </a:p>
        </p:txBody>
      </p:sp>
      <p:sp>
        <p:nvSpPr>
          <p:cNvPr name="TextBox 16" id="16"/>
          <p:cNvSpPr txBox="true"/>
          <p:nvPr/>
        </p:nvSpPr>
        <p:spPr>
          <a:xfrm rot="0">
            <a:off x="1169446" y="7082448"/>
            <a:ext cx="2551509" cy="711015"/>
          </a:xfrm>
          <a:prstGeom prst="rect">
            <a:avLst/>
          </a:prstGeom>
        </p:spPr>
        <p:txBody>
          <a:bodyPr anchor="t" rtlCol="false" tIns="0" lIns="0" bIns="0" rIns="0">
            <a:spAutoFit/>
          </a:bodyPr>
          <a:lstStyle/>
          <a:p>
            <a:pPr algn="ctr">
              <a:lnSpc>
                <a:spcPts val="2810"/>
              </a:lnSpc>
            </a:pPr>
            <a:r>
              <a:rPr lang="en-US" b="true" sz="2007" i="true">
                <a:solidFill>
                  <a:srgbClr val="000000"/>
                </a:solidFill>
                <a:latin typeface="Roboto Bold Italics"/>
                <a:ea typeface="Roboto Bold Italics"/>
                <a:cs typeface="Roboto Bold Italics"/>
                <a:sym typeface="Roboto Bold Italics"/>
              </a:rPr>
              <a:t>Áp dụng </a:t>
            </a:r>
          </a:p>
          <a:p>
            <a:pPr algn="ctr">
              <a:lnSpc>
                <a:spcPts val="2810"/>
              </a:lnSpc>
              <a:spcBef>
                <a:spcPct val="0"/>
              </a:spcBef>
            </a:pPr>
            <a:r>
              <a:rPr lang="en-US" b="true" sz="2007" i="true">
                <a:solidFill>
                  <a:srgbClr val="000000"/>
                </a:solidFill>
                <a:latin typeface="Roboto Bold Italics"/>
                <a:ea typeface="Roboto Bold Italics"/>
                <a:cs typeface="Roboto Bold Italics"/>
                <a:sym typeface="Roboto Bold Italics"/>
              </a:rPr>
              <a:t>Lọc trung bình  </a:t>
            </a:r>
          </a:p>
        </p:txBody>
      </p:sp>
      <p:sp>
        <p:nvSpPr>
          <p:cNvPr name="TextBox 17" id="17"/>
          <p:cNvSpPr txBox="true"/>
          <p:nvPr/>
        </p:nvSpPr>
        <p:spPr>
          <a:xfrm rot="0">
            <a:off x="985016" y="8880249"/>
            <a:ext cx="2551509" cy="358590"/>
          </a:xfrm>
          <a:prstGeom prst="rect">
            <a:avLst/>
          </a:prstGeom>
        </p:spPr>
        <p:txBody>
          <a:bodyPr anchor="t" rtlCol="false" tIns="0" lIns="0" bIns="0" rIns="0">
            <a:spAutoFit/>
          </a:bodyPr>
          <a:lstStyle/>
          <a:p>
            <a:pPr algn="ctr">
              <a:lnSpc>
                <a:spcPts val="2810"/>
              </a:lnSpc>
              <a:spcBef>
                <a:spcPct val="0"/>
              </a:spcBef>
            </a:pPr>
            <a:r>
              <a:rPr lang="en-US" b="true" sz="2007" i="true">
                <a:solidFill>
                  <a:srgbClr val="000000"/>
                </a:solidFill>
                <a:latin typeface="Roboto Bold Italics"/>
                <a:ea typeface="Roboto Bold Italics"/>
                <a:cs typeface="Roboto Bold Italics"/>
                <a:sym typeface="Roboto Bold Italics"/>
              </a:rPr>
              <a:t>Ảnh kết quả</a:t>
            </a:r>
          </a:p>
        </p:txBody>
      </p:sp>
      <p:sp>
        <p:nvSpPr>
          <p:cNvPr name="TextBox 18" id="18"/>
          <p:cNvSpPr txBox="true"/>
          <p:nvPr/>
        </p:nvSpPr>
        <p:spPr>
          <a:xfrm rot="0">
            <a:off x="-1444400" y="5539697"/>
            <a:ext cx="7039688" cy="358590"/>
          </a:xfrm>
          <a:prstGeom prst="rect">
            <a:avLst/>
          </a:prstGeom>
        </p:spPr>
        <p:txBody>
          <a:bodyPr anchor="t" rtlCol="false" tIns="0" lIns="0" bIns="0" rIns="0">
            <a:spAutoFit/>
          </a:bodyPr>
          <a:lstStyle/>
          <a:p>
            <a:pPr algn="ctr">
              <a:lnSpc>
                <a:spcPts val="2810"/>
              </a:lnSpc>
              <a:spcBef>
                <a:spcPct val="0"/>
              </a:spcBef>
            </a:pPr>
            <a:r>
              <a:rPr lang="en-US" b="true" sz="2007" i="true">
                <a:solidFill>
                  <a:srgbClr val="000000"/>
                </a:solidFill>
                <a:latin typeface="Roboto Bold Italics"/>
                <a:ea typeface="Roboto Bold Italics"/>
                <a:cs typeface="Roboto Bold Italics"/>
                <a:sym typeface="Roboto Bold Italics"/>
              </a:rPr>
              <a:t>Thêm padding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DAGbtn69Jo8</dc:identifier>
  <dcterms:modified xsi:type="dcterms:W3CDTF">2011-08-01T06:04:30Z</dcterms:modified>
  <cp:revision>1</cp:revision>
  <dc:title>CẢI THIỆN CHẤT LƯỢNG HÌNH ẢNH BẰNG KỸ THUẬT LỌC TRUNG BÌNH</dc:title>
</cp:coreProperties>
</file>